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12.fntdata" ContentType="application/x-fontdata"/>
  <Override PartName="/ppt/fonts/font13.fntdata" ContentType="application/x-fontdata"/>
  <Override PartName="/ppt/fonts/font14.fntdata" ContentType="application/x-fontdata"/>
  <Override PartName="/ppt/fonts/font15.fntdata" ContentType="application/x-fontdata"/>
  <Override PartName="/ppt/fonts/font16.fntdata" ContentType="application/x-fontdata"/>
  <Override PartName="/ppt/fonts/font17.fntdata" ContentType="application/x-fontdata"/>
  <Override PartName="/ppt/fonts/font18.fntdata" ContentType="application/x-fontdata"/>
  <Override PartName="/ppt/fonts/font19.fntdata" ContentType="application/x-fontdata"/>
  <Override PartName="/ppt/fonts/font2.fntdata" ContentType="application/x-fontdata"/>
  <Override PartName="/ppt/fonts/font20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media/image10.svg" ContentType="image/svg+xml"/>
  <Override PartName="/ppt/media/image13.svg" ContentType="image/svg+xml"/>
  <Override PartName="/ppt/media/image4.svg" ContentType="image/svg+xml"/>
  <Override PartName="/ppt/media/image8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3" r:id="rId51"/>
    <p:sldId id="304" r:id="rId52"/>
    <p:sldId id="305" r:id="rId53"/>
    <p:sldId id="306" r:id="rId54"/>
    <p:sldId id="307" r:id="rId55"/>
    <p:sldId id="308" r:id="rId56"/>
    <p:sldId id="309" r:id="rId57"/>
    <p:sldId id="310" r:id="rId58"/>
    <p:sldId id="311" r:id="rId59"/>
    <p:sldId id="312" r:id="rId60"/>
    <p:sldId id="313" r:id="rId61"/>
    <p:sldId id="314" r:id="rId62"/>
    <p:sldId id="315" r:id="rId63"/>
    <p:sldId id="316" r:id="rId64"/>
    <p:sldId id="317" r:id="rId65"/>
    <p:sldId id="318" r:id="rId66"/>
    <p:sldId id="319" r:id="rId67"/>
    <p:sldId id="320" r:id="rId68"/>
    <p:sldId id="321" r:id="rId69"/>
    <p:sldId id="322" r:id="rId70"/>
    <p:sldId id="323" r:id="rId71"/>
    <p:sldId id="324" r:id="rId72"/>
  </p:sldIdLst>
  <p:sldSz cx="18288000" cy="10287000"/>
  <p:notesSz cx="6858000" cy="9144000"/>
  <p:embeddedFontLst>
    <p:embeddedFont>
      <p:font typeface="Montserrat Ultra-Bold" panose="00000900000000000000"/>
      <p:bold r:id="rId76"/>
    </p:embeddedFont>
    <p:embeddedFont>
      <p:font typeface="Montserrat Medium" panose="00000600000000000000"/>
      <p:regular r:id="rId77"/>
      <p:italic r:id="rId78"/>
    </p:embeddedFont>
    <p:embeddedFont>
      <p:font typeface="Poppins Medium" panose="00000600000000000000"/>
      <p:regular r:id="rId79"/>
    </p:embeddedFont>
    <p:embeddedFont>
      <p:font typeface="Poppins" panose="00000500000000000000"/>
      <p:regular r:id="rId80"/>
    </p:embeddedFont>
    <p:embeddedFont>
      <p:font typeface="Open Sans" panose="020B0606030504020204"/>
      <p:regular r:id="rId81"/>
      <p:bold r:id="rId82"/>
      <p:italic r:id="rId83"/>
      <p:boldItalic r:id="rId84"/>
    </p:embeddedFont>
    <p:embeddedFont>
      <p:font typeface="Open Sans Bold" panose="020B0806030504020204"/>
      <p:bold r:id="rId85"/>
    </p:embeddedFont>
    <p:embeddedFont>
      <p:font typeface="Montserrat Bold" panose="00000800000000000000"/>
      <p:bold r:id="rId86"/>
    </p:embeddedFont>
    <p:embeddedFont>
      <p:font typeface="Montserrat" panose="00000500000000000000"/>
      <p:regular r:id="rId87"/>
      <p:bold r:id="rId88"/>
      <p:italic r:id="rId89"/>
      <p:boldItalic r:id="rId90"/>
    </p:embeddedFont>
    <p:embeddedFont>
      <p:font typeface="Poppins Bold" panose="00000800000000000000"/>
      <p:bold r:id="rId91"/>
    </p:embeddedFont>
    <p:embeddedFont>
      <p:font typeface="Calibri" panose="020F0502020204030204" charset="0"/>
      <p:regular r:id="rId92"/>
      <p:bold r:id="rId93"/>
      <p:italic r:id="rId94"/>
      <p:boldItalic r:id="rId9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21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21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5" Type="http://schemas.openxmlformats.org/officeDocument/2006/relationships/font" Target="fonts/font20.fntdata"/><Relationship Id="rId94" Type="http://schemas.openxmlformats.org/officeDocument/2006/relationships/font" Target="fonts/font19.fntdata"/><Relationship Id="rId93" Type="http://schemas.openxmlformats.org/officeDocument/2006/relationships/font" Target="fonts/font18.fntdata"/><Relationship Id="rId92" Type="http://schemas.openxmlformats.org/officeDocument/2006/relationships/font" Target="fonts/font17.fntdata"/><Relationship Id="rId91" Type="http://schemas.openxmlformats.org/officeDocument/2006/relationships/font" Target="fonts/font16.fntdata"/><Relationship Id="rId90" Type="http://schemas.openxmlformats.org/officeDocument/2006/relationships/font" Target="fonts/font15.fntdata"/><Relationship Id="rId9" Type="http://schemas.openxmlformats.org/officeDocument/2006/relationships/slide" Target="slides/slide6.xml"/><Relationship Id="rId89" Type="http://schemas.openxmlformats.org/officeDocument/2006/relationships/font" Target="fonts/font14.fntdata"/><Relationship Id="rId88" Type="http://schemas.openxmlformats.org/officeDocument/2006/relationships/font" Target="fonts/font13.fntdata"/><Relationship Id="rId87" Type="http://schemas.openxmlformats.org/officeDocument/2006/relationships/font" Target="fonts/font12.fntdata"/><Relationship Id="rId86" Type="http://schemas.openxmlformats.org/officeDocument/2006/relationships/font" Target="fonts/font11.fntdata"/><Relationship Id="rId85" Type="http://schemas.openxmlformats.org/officeDocument/2006/relationships/font" Target="fonts/font10.fntdata"/><Relationship Id="rId84" Type="http://schemas.openxmlformats.org/officeDocument/2006/relationships/font" Target="fonts/font9.fntdata"/><Relationship Id="rId83" Type="http://schemas.openxmlformats.org/officeDocument/2006/relationships/font" Target="fonts/font8.fntdata"/><Relationship Id="rId82" Type="http://schemas.openxmlformats.org/officeDocument/2006/relationships/font" Target="fonts/font7.fntdata"/><Relationship Id="rId81" Type="http://schemas.openxmlformats.org/officeDocument/2006/relationships/font" Target="fonts/font6.fntdata"/><Relationship Id="rId80" Type="http://schemas.openxmlformats.org/officeDocument/2006/relationships/font" Target="fonts/font5.fntdata"/><Relationship Id="rId8" Type="http://schemas.openxmlformats.org/officeDocument/2006/relationships/slide" Target="slides/slide5.xml"/><Relationship Id="rId79" Type="http://schemas.openxmlformats.org/officeDocument/2006/relationships/font" Target="fonts/font4.fntdata"/><Relationship Id="rId78" Type="http://schemas.openxmlformats.org/officeDocument/2006/relationships/font" Target="fonts/font3.fntdata"/><Relationship Id="rId77" Type="http://schemas.openxmlformats.org/officeDocument/2006/relationships/font" Target="fonts/font2.fntdata"/><Relationship Id="rId76" Type="http://schemas.openxmlformats.org/officeDocument/2006/relationships/font" Target="fonts/font1.fntdata"/><Relationship Id="rId75" Type="http://schemas.openxmlformats.org/officeDocument/2006/relationships/tableStyles" Target="tableStyles.xml"/><Relationship Id="rId74" Type="http://schemas.openxmlformats.org/officeDocument/2006/relationships/viewProps" Target="viewProps.xml"/><Relationship Id="rId73" Type="http://schemas.openxmlformats.org/officeDocument/2006/relationships/presProps" Target="presProps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</a:fld>
            <a:endParaRPr lang="cs-CZ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  <a:endParaRPr lang="cs-CZ" smtClean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/>
          <a:p>
            <a:r>
              <a:rPr lang="en-US"/>
              <a:t>Generative models are a type of machine learning model designed to generate new data similar to the data they are trained on.</a:t>
            </a:r>
            <a:endParaRPr lang="en-US"/>
          </a:p>
          <a:p>
            <a:r>
              <a:rPr lang="en-US"/>
              <a:t>They answer the question: "Can a machine create something new that resembles what it has learned?"</a:t>
            </a:r>
            <a:endParaRPr lang="en-US"/>
          </a:p>
          <a:p>
            <a:r>
              <a:rPr lang="en-US"/>
              <a:t>Examples of generative models include:</a:t>
            </a:r>
            <a:endParaRPr lang="en-US"/>
          </a:p>
          <a:p>
            <a:r>
              <a:rPr lang="en-US"/>
              <a:t>GANs (Generative Adversarial Networks): Known for generating realistic images.</a:t>
            </a:r>
            <a:endParaRPr lang="en-US"/>
          </a:p>
          <a:p>
            <a:r>
              <a:rPr lang="en-US"/>
              <a:t>VAEs (Variational Autoencoders): Used for tasks like image reconstruction and generation.</a:t>
            </a:r>
            <a:endParaRPr lang="en-US"/>
          </a:p>
          <a:p>
            <a:r>
              <a:rPr lang="en-US"/>
              <a:t>Diffusion Models: The focus of this presentation.</a:t>
            </a:r>
            <a:endParaRPr lang="en-US"/>
          </a:p>
          <a:p>
            <a:r>
              <a:rPr lang="en-US"/>
              <a:t>Introduction to Diffusion Models</a:t>
            </a:r>
            <a:endParaRPr lang="en-US"/>
          </a:p>
          <a:p>
            <a:r>
              <a:rPr lang="en-US"/>
              <a:t>Diffusion models are a newer type of generative model inspired by physical diffusion processes, where particles spread from areas of high concentration to low concentration.</a:t>
            </a:r>
            <a:endParaRPr lang="en-US"/>
          </a:p>
          <a:p>
            <a:r>
              <a:rPr lang="en-US"/>
              <a:t>These models gradually add noise to data, then learn to reverse the process to recover or generate new data.</a:t>
            </a:r>
            <a:endParaRPr lang="en-US"/>
          </a:p>
          <a:p>
            <a:r>
              <a:rPr lang="en-US"/>
              <a:t>Their key strengths:</a:t>
            </a:r>
            <a:endParaRPr lang="en-US"/>
          </a:p>
          <a:p>
            <a:r>
              <a:rPr lang="en-US"/>
              <a:t>Producing high-quality and detailed images.</a:t>
            </a:r>
            <a:endParaRPr lang="en-US"/>
          </a:p>
          <a:p>
            <a:r>
              <a:rPr lang="en-US"/>
              <a:t>Stability in training compared to GANs.</a:t>
            </a:r>
            <a:endParaRPr lang="en-US"/>
          </a:p>
          <a:p>
            <a:r>
              <a:rPr lang="en-US"/>
              <a:t>Versatility for various applications (e.g., image synthesis, audio generation).</a:t>
            </a:r>
            <a:endParaRPr lang="en-US"/>
          </a:p>
          <a:p>
            <a:r>
              <a:rPr lang="en-US"/>
              <a:t>Purpose of the Presentation</a:t>
            </a:r>
            <a:endParaRPr lang="en-US"/>
          </a:p>
          <a:p>
            <a:r>
              <a:rPr lang="en-US"/>
              <a:t>The goal is to provide:</a:t>
            </a:r>
            <a:endParaRPr lang="en-US"/>
          </a:p>
          <a:p>
            <a:r>
              <a:rPr lang="en-US"/>
              <a:t>Conceptual intuition about what diffusion models are and how they work.</a:t>
            </a:r>
            <a:endParaRPr lang="en-US"/>
          </a:p>
          <a:p>
            <a:r>
              <a:rPr lang="en-US"/>
              <a:t>A look into the mathematical principles that underpin them.</a:t>
            </a:r>
            <a:endParaRPr lang="en-US"/>
          </a:p>
          <a:p>
            <a:r>
              <a:rPr lang="en-US"/>
              <a:t>An understanding of how they are trained and used to generate data.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  <a:endParaRPr lang="cs-CZ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.xml"/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4.sv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5.png"/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image" Target="../media/image1.jpeg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5.png"/><Relationship Id="rId3" Type="http://schemas.openxmlformats.org/officeDocument/2006/relationships/image" Target="../media/image4.svg"/><Relationship Id="rId2" Type="http://schemas.openxmlformats.org/officeDocument/2006/relationships/image" Target="../media/image17.png"/><Relationship Id="rId1" Type="http://schemas.openxmlformats.org/officeDocument/2006/relationships/image" Target="../media/image1.jpeg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5.png"/><Relationship Id="rId3" Type="http://schemas.openxmlformats.org/officeDocument/2006/relationships/image" Target="../media/image4.svg"/><Relationship Id="rId2" Type="http://schemas.openxmlformats.org/officeDocument/2006/relationships/image" Target="../media/image17.png"/><Relationship Id="rId1" Type="http://schemas.openxmlformats.org/officeDocument/2006/relationships/image" Target="../media/image1.jpe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5.png"/><Relationship Id="rId3" Type="http://schemas.openxmlformats.org/officeDocument/2006/relationships/image" Target="../media/image4.svg"/><Relationship Id="rId2" Type="http://schemas.openxmlformats.org/officeDocument/2006/relationships/image" Target="../media/image17.png"/><Relationship Id="rId1" Type="http://schemas.openxmlformats.org/officeDocument/2006/relationships/image" Target="../media/image1.jpeg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5.png"/><Relationship Id="rId3" Type="http://schemas.openxmlformats.org/officeDocument/2006/relationships/image" Target="../media/image4.svg"/><Relationship Id="rId2" Type="http://schemas.openxmlformats.org/officeDocument/2006/relationships/image" Target="../media/image17.png"/><Relationship Id="rId1" Type="http://schemas.openxmlformats.org/officeDocument/2006/relationships/image" Target="../media/image1.jpe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5.png"/><Relationship Id="rId3" Type="http://schemas.openxmlformats.org/officeDocument/2006/relationships/image" Target="../media/image4.svg"/><Relationship Id="rId2" Type="http://schemas.openxmlformats.org/officeDocument/2006/relationships/image" Target="../media/image17.png"/><Relationship Id="rId1" Type="http://schemas.openxmlformats.org/officeDocument/2006/relationships/image" Target="../media/image1.jpe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5.png"/><Relationship Id="rId3" Type="http://schemas.openxmlformats.org/officeDocument/2006/relationships/image" Target="../media/image4.svg"/><Relationship Id="rId2" Type="http://schemas.openxmlformats.org/officeDocument/2006/relationships/image" Target="../media/image17.png"/><Relationship Id="rId1" Type="http://schemas.openxmlformats.org/officeDocument/2006/relationships/image" Target="../media/image1.jpeg"/></Relationships>
</file>

<file path=ppt/slides/_rels/slide1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5.png"/><Relationship Id="rId3" Type="http://schemas.openxmlformats.org/officeDocument/2006/relationships/image" Target="../media/image4.svg"/><Relationship Id="rId2" Type="http://schemas.openxmlformats.org/officeDocument/2006/relationships/image" Target="../media/image17.png"/><Relationship Id="rId1" Type="http://schemas.openxmlformats.org/officeDocument/2006/relationships/image" Target="../media/image1.jpeg"/></Relationships>
</file>

<file path=ppt/slides/_rels/slide1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5.png"/><Relationship Id="rId3" Type="http://schemas.openxmlformats.org/officeDocument/2006/relationships/image" Target="../media/image4.svg"/><Relationship Id="rId2" Type="http://schemas.openxmlformats.org/officeDocument/2006/relationships/image" Target="../media/image17.png"/><Relationship Id="rId1" Type="http://schemas.openxmlformats.org/officeDocument/2006/relationships/image" Target="../media/image1.jpe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5.png"/><Relationship Id="rId3" Type="http://schemas.openxmlformats.org/officeDocument/2006/relationships/image" Target="../media/image4.svg"/><Relationship Id="rId2" Type="http://schemas.openxmlformats.org/officeDocument/2006/relationships/image" Target="../media/image17.png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11.png"/><Relationship Id="rId6" Type="http://schemas.openxmlformats.org/officeDocument/2006/relationships/image" Target="../media/image5.png"/><Relationship Id="rId5" Type="http://schemas.openxmlformats.org/officeDocument/2006/relationships/image" Target="../media/image10.svg"/><Relationship Id="rId4" Type="http://schemas.openxmlformats.org/officeDocument/2006/relationships/image" Target="../media/image9.png"/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5.png"/><Relationship Id="rId3" Type="http://schemas.openxmlformats.org/officeDocument/2006/relationships/image" Target="../media/image4.svg"/><Relationship Id="rId2" Type="http://schemas.openxmlformats.org/officeDocument/2006/relationships/image" Target="../media/image17.png"/><Relationship Id="rId1" Type="http://schemas.openxmlformats.org/officeDocument/2006/relationships/image" Target="../media/image1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5.png"/><Relationship Id="rId3" Type="http://schemas.openxmlformats.org/officeDocument/2006/relationships/image" Target="../media/image4.svg"/><Relationship Id="rId2" Type="http://schemas.openxmlformats.org/officeDocument/2006/relationships/image" Target="../media/image17.png"/><Relationship Id="rId1" Type="http://schemas.openxmlformats.org/officeDocument/2006/relationships/image" Target="../media/image1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5.png"/><Relationship Id="rId3" Type="http://schemas.openxmlformats.org/officeDocument/2006/relationships/image" Target="../media/image4.svg"/><Relationship Id="rId2" Type="http://schemas.openxmlformats.org/officeDocument/2006/relationships/image" Target="../media/image17.png"/><Relationship Id="rId1" Type="http://schemas.openxmlformats.org/officeDocument/2006/relationships/image" Target="../media/image1.jpeg"/></Relationships>
</file>

<file path=ppt/slides/_rels/slide2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5.png"/><Relationship Id="rId3" Type="http://schemas.openxmlformats.org/officeDocument/2006/relationships/image" Target="../media/image4.svg"/><Relationship Id="rId2" Type="http://schemas.openxmlformats.org/officeDocument/2006/relationships/image" Target="../media/image17.png"/><Relationship Id="rId1" Type="http://schemas.openxmlformats.org/officeDocument/2006/relationships/image" Target="../media/image1.jpe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5.png"/><Relationship Id="rId3" Type="http://schemas.openxmlformats.org/officeDocument/2006/relationships/image" Target="../media/image4.svg"/><Relationship Id="rId2" Type="http://schemas.openxmlformats.org/officeDocument/2006/relationships/image" Target="../media/image17.png"/><Relationship Id="rId1" Type="http://schemas.openxmlformats.org/officeDocument/2006/relationships/image" Target="../media/image1.jpeg"/></Relationships>
</file>

<file path=ppt/slides/_rels/slide2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5.png"/><Relationship Id="rId3" Type="http://schemas.openxmlformats.org/officeDocument/2006/relationships/image" Target="../media/image4.svg"/><Relationship Id="rId2" Type="http://schemas.openxmlformats.org/officeDocument/2006/relationships/image" Target="../media/image17.png"/><Relationship Id="rId1" Type="http://schemas.openxmlformats.org/officeDocument/2006/relationships/image" Target="../media/image1.jpeg"/></Relationships>
</file>

<file path=ppt/slides/_rels/slide2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5.png"/><Relationship Id="rId3" Type="http://schemas.openxmlformats.org/officeDocument/2006/relationships/image" Target="../media/image4.svg"/><Relationship Id="rId2" Type="http://schemas.openxmlformats.org/officeDocument/2006/relationships/image" Target="../media/image17.png"/><Relationship Id="rId1" Type="http://schemas.openxmlformats.org/officeDocument/2006/relationships/image" Target="../media/image1.jpeg"/></Relationships>
</file>

<file path=ppt/slides/_rels/slide2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5.png"/><Relationship Id="rId3" Type="http://schemas.openxmlformats.org/officeDocument/2006/relationships/image" Target="../media/image4.svg"/><Relationship Id="rId2" Type="http://schemas.openxmlformats.org/officeDocument/2006/relationships/image" Target="../media/image17.png"/><Relationship Id="rId1" Type="http://schemas.openxmlformats.org/officeDocument/2006/relationships/image" Target="../media/image1.jpeg"/></Relationships>
</file>

<file path=ppt/slides/_rels/slide2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5.png"/><Relationship Id="rId3" Type="http://schemas.openxmlformats.org/officeDocument/2006/relationships/image" Target="../media/image4.svg"/><Relationship Id="rId2" Type="http://schemas.openxmlformats.org/officeDocument/2006/relationships/image" Target="../media/image17.png"/><Relationship Id="rId1" Type="http://schemas.openxmlformats.org/officeDocument/2006/relationships/image" Target="../media/image1.jpeg"/></Relationships>
</file>

<file path=ppt/slides/_rels/slide2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5.png"/><Relationship Id="rId3" Type="http://schemas.openxmlformats.org/officeDocument/2006/relationships/image" Target="../media/image4.svg"/><Relationship Id="rId2" Type="http://schemas.openxmlformats.org/officeDocument/2006/relationships/image" Target="../media/image17.png"/><Relationship Id="rId1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5.png"/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image" Target="../media/image1.jpeg"/></Relationships>
</file>

<file path=ppt/slides/_rels/slide3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5.png"/><Relationship Id="rId3" Type="http://schemas.openxmlformats.org/officeDocument/2006/relationships/image" Target="../media/image4.svg"/><Relationship Id="rId2" Type="http://schemas.openxmlformats.org/officeDocument/2006/relationships/image" Target="../media/image17.png"/><Relationship Id="rId1" Type="http://schemas.openxmlformats.org/officeDocument/2006/relationships/image" Target="../media/image1.jpeg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5.png"/><Relationship Id="rId3" Type="http://schemas.openxmlformats.org/officeDocument/2006/relationships/image" Target="../media/image4.svg"/><Relationship Id="rId2" Type="http://schemas.openxmlformats.org/officeDocument/2006/relationships/image" Target="../media/image17.png"/><Relationship Id="rId1" Type="http://schemas.openxmlformats.org/officeDocument/2006/relationships/image" Target="../media/image1.jpeg"/></Relationships>
</file>

<file path=ppt/slides/_rels/slide3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5.png"/><Relationship Id="rId3" Type="http://schemas.openxmlformats.org/officeDocument/2006/relationships/image" Target="../media/image4.svg"/><Relationship Id="rId2" Type="http://schemas.openxmlformats.org/officeDocument/2006/relationships/image" Target="../media/image17.png"/><Relationship Id="rId1" Type="http://schemas.openxmlformats.org/officeDocument/2006/relationships/image" Target="../media/image1.jpeg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5.png"/><Relationship Id="rId3" Type="http://schemas.openxmlformats.org/officeDocument/2006/relationships/image" Target="../media/image4.svg"/><Relationship Id="rId2" Type="http://schemas.openxmlformats.org/officeDocument/2006/relationships/image" Target="../media/image17.png"/><Relationship Id="rId1" Type="http://schemas.openxmlformats.org/officeDocument/2006/relationships/image" Target="../media/image1.jpeg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5.png"/><Relationship Id="rId3" Type="http://schemas.openxmlformats.org/officeDocument/2006/relationships/image" Target="../media/image4.svg"/><Relationship Id="rId2" Type="http://schemas.openxmlformats.org/officeDocument/2006/relationships/image" Target="../media/image17.png"/><Relationship Id="rId1" Type="http://schemas.openxmlformats.org/officeDocument/2006/relationships/image" Target="../media/image1.jpeg"/></Relationships>
</file>

<file path=ppt/slides/_rels/slide3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5.png"/><Relationship Id="rId3" Type="http://schemas.openxmlformats.org/officeDocument/2006/relationships/image" Target="../media/image4.svg"/><Relationship Id="rId2" Type="http://schemas.openxmlformats.org/officeDocument/2006/relationships/image" Target="../media/image17.png"/><Relationship Id="rId1" Type="http://schemas.openxmlformats.org/officeDocument/2006/relationships/image" Target="../media/image1.jpeg"/></Relationships>
</file>

<file path=ppt/slides/_rels/slide3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5.png"/><Relationship Id="rId3" Type="http://schemas.openxmlformats.org/officeDocument/2006/relationships/image" Target="../media/image4.svg"/><Relationship Id="rId2" Type="http://schemas.openxmlformats.org/officeDocument/2006/relationships/image" Target="../media/image17.png"/><Relationship Id="rId1" Type="http://schemas.openxmlformats.org/officeDocument/2006/relationships/image" Target="../media/image1.jpeg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5.png"/><Relationship Id="rId3" Type="http://schemas.openxmlformats.org/officeDocument/2006/relationships/image" Target="../media/image4.svg"/><Relationship Id="rId2" Type="http://schemas.openxmlformats.org/officeDocument/2006/relationships/image" Target="../media/image17.png"/><Relationship Id="rId1" Type="http://schemas.openxmlformats.org/officeDocument/2006/relationships/image" Target="../media/image1.jpeg"/></Relationships>
</file>

<file path=ppt/slides/_rels/slide3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5.png"/><Relationship Id="rId3" Type="http://schemas.openxmlformats.org/officeDocument/2006/relationships/image" Target="../media/image4.svg"/><Relationship Id="rId2" Type="http://schemas.openxmlformats.org/officeDocument/2006/relationships/image" Target="../media/image17.png"/><Relationship Id="rId1" Type="http://schemas.openxmlformats.org/officeDocument/2006/relationships/image" Target="../media/image1.jpeg"/></Relationships>
</file>

<file path=ppt/slides/_rels/slide3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5.png"/><Relationship Id="rId3" Type="http://schemas.openxmlformats.org/officeDocument/2006/relationships/image" Target="../media/image4.svg"/><Relationship Id="rId2" Type="http://schemas.openxmlformats.org/officeDocument/2006/relationships/image" Target="../media/image17.png"/><Relationship Id="rId1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5.png"/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image" Target="../media/image1.jpeg"/></Relationships>
</file>

<file path=ppt/slides/_rels/slide4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5.png"/><Relationship Id="rId3" Type="http://schemas.openxmlformats.org/officeDocument/2006/relationships/image" Target="../media/image4.svg"/><Relationship Id="rId2" Type="http://schemas.openxmlformats.org/officeDocument/2006/relationships/image" Target="../media/image17.png"/><Relationship Id="rId1" Type="http://schemas.openxmlformats.org/officeDocument/2006/relationships/image" Target="../media/image1.jpeg"/></Relationships>
</file>

<file path=ppt/slides/_rels/slide4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5.png"/><Relationship Id="rId3" Type="http://schemas.openxmlformats.org/officeDocument/2006/relationships/image" Target="../media/image4.svg"/><Relationship Id="rId2" Type="http://schemas.openxmlformats.org/officeDocument/2006/relationships/image" Target="../media/image17.png"/><Relationship Id="rId1" Type="http://schemas.openxmlformats.org/officeDocument/2006/relationships/image" Target="../media/image1.jpeg"/></Relationships>
</file>

<file path=ppt/slides/_rels/slide4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5.png"/><Relationship Id="rId3" Type="http://schemas.openxmlformats.org/officeDocument/2006/relationships/image" Target="../media/image4.svg"/><Relationship Id="rId2" Type="http://schemas.openxmlformats.org/officeDocument/2006/relationships/image" Target="../media/image17.png"/><Relationship Id="rId1" Type="http://schemas.openxmlformats.org/officeDocument/2006/relationships/image" Target="../media/image1.jpeg"/></Relationships>
</file>

<file path=ppt/slides/_rels/slide4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5.png"/><Relationship Id="rId3" Type="http://schemas.openxmlformats.org/officeDocument/2006/relationships/image" Target="../media/image4.svg"/><Relationship Id="rId2" Type="http://schemas.openxmlformats.org/officeDocument/2006/relationships/image" Target="../media/image17.png"/><Relationship Id="rId1" Type="http://schemas.openxmlformats.org/officeDocument/2006/relationships/image" Target="../media/image1.jpeg"/></Relationships>
</file>

<file path=ppt/slides/_rels/slide4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5.png"/><Relationship Id="rId3" Type="http://schemas.openxmlformats.org/officeDocument/2006/relationships/image" Target="../media/image4.svg"/><Relationship Id="rId2" Type="http://schemas.openxmlformats.org/officeDocument/2006/relationships/image" Target="../media/image17.png"/><Relationship Id="rId1" Type="http://schemas.openxmlformats.org/officeDocument/2006/relationships/image" Target="../media/image1.jpeg"/></Relationships>
</file>

<file path=ppt/slides/_rels/slide4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5.png"/><Relationship Id="rId3" Type="http://schemas.openxmlformats.org/officeDocument/2006/relationships/image" Target="../media/image4.svg"/><Relationship Id="rId2" Type="http://schemas.openxmlformats.org/officeDocument/2006/relationships/image" Target="../media/image17.png"/><Relationship Id="rId1" Type="http://schemas.openxmlformats.org/officeDocument/2006/relationships/image" Target="../media/image1.jpeg"/></Relationships>
</file>

<file path=ppt/slides/_rels/slide4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5.png"/><Relationship Id="rId3" Type="http://schemas.openxmlformats.org/officeDocument/2006/relationships/image" Target="../media/image4.svg"/><Relationship Id="rId2" Type="http://schemas.openxmlformats.org/officeDocument/2006/relationships/image" Target="../media/image17.png"/><Relationship Id="rId1" Type="http://schemas.openxmlformats.org/officeDocument/2006/relationships/image" Target="../media/image1.jpeg"/></Relationships>
</file>

<file path=ppt/slides/_rels/slide4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image" Target="../media/image5.png"/><Relationship Id="rId3" Type="http://schemas.openxmlformats.org/officeDocument/2006/relationships/image" Target="../media/image4.svg"/><Relationship Id="rId2" Type="http://schemas.openxmlformats.org/officeDocument/2006/relationships/image" Target="../media/image17.png"/><Relationship Id="rId1" Type="http://schemas.openxmlformats.org/officeDocument/2006/relationships/image" Target="../media/image1.jpeg"/></Relationships>
</file>

<file path=ppt/slides/_rels/slide4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5.png"/><Relationship Id="rId3" Type="http://schemas.openxmlformats.org/officeDocument/2006/relationships/image" Target="../media/image4.svg"/><Relationship Id="rId2" Type="http://schemas.openxmlformats.org/officeDocument/2006/relationships/image" Target="../media/image17.png"/><Relationship Id="rId1" Type="http://schemas.openxmlformats.org/officeDocument/2006/relationships/image" Target="../media/image1.jpeg"/></Relationships>
</file>

<file path=ppt/slides/_rels/slide4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5.png"/><Relationship Id="rId3" Type="http://schemas.openxmlformats.org/officeDocument/2006/relationships/image" Target="../media/image4.svg"/><Relationship Id="rId2" Type="http://schemas.openxmlformats.org/officeDocument/2006/relationships/image" Target="../media/image17.png"/><Relationship Id="rId1" Type="http://schemas.openxmlformats.org/officeDocument/2006/relationships/image" Target="../media/image1.jpe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5.png"/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image" Target="../media/image1.jpeg"/></Relationships>
</file>

<file path=ppt/slides/_rels/slide5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39.png"/><Relationship Id="rId4" Type="http://schemas.openxmlformats.org/officeDocument/2006/relationships/image" Target="../media/image5.png"/><Relationship Id="rId3" Type="http://schemas.openxmlformats.org/officeDocument/2006/relationships/image" Target="../media/image4.svg"/><Relationship Id="rId2" Type="http://schemas.openxmlformats.org/officeDocument/2006/relationships/image" Target="../media/image17.png"/><Relationship Id="rId1" Type="http://schemas.openxmlformats.org/officeDocument/2006/relationships/image" Target="../media/image1.jpeg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5.png"/><Relationship Id="rId3" Type="http://schemas.openxmlformats.org/officeDocument/2006/relationships/image" Target="../media/image4.svg"/><Relationship Id="rId2" Type="http://schemas.openxmlformats.org/officeDocument/2006/relationships/image" Target="../media/image17.png"/><Relationship Id="rId1" Type="http://schemas.openxmlformats.org/officeDocument/2006/relationships/image" Target="../media/image1.jpeg"/></Relationships>
</file>

<file path=ppt/slides/_rels/slide5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40.png"/><Relationship Id="rId4" Type="http://schemas.openxmlformats.org/officeDocument/2006/relationships/image" Target="../media/image5.png"/><Relationship Id="rId3" Type="http://schemas.openxmlformats.org/officeDocument/2006/relationships/image" Target="../media/image4.svg"/><Relationship Id="rId2" Type="http://schemas.openxmlformats.org/officeDocument/2006/relationships/image" Target="../media/image17.png"/><Relationship Id="rId1" Type="http://schemas.openxmlformats.org/officeDocument/2006/relationships/image" Target="../media/image1.jpeg"/></Relationships>
</file>

<file path=ppt/slides/_rels/slide5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41.png"/><Relationship Id="rId4" Type="http://schemas.openxmlformats.org/officeDocument/2006/relationships/image" Target="../media/image5.png"/><Relationship Id="rId3" Type="http://schemas.openxmlformats.org/officeDocument/2006/relationships/image" Target="../media/image4.svg"/><Relationship Id="rId2" Type="http://schemas.openxmlformats.org/officeDocument/2006/relationships/image" Target="../media/image17.png"/><Relationship Id="rId1" Type="http://schemas.openxmlformats.org/officeDocument/2006/relationships/image" Target="../media/image1.jpeg"/></Relationships>
</file>

<file path=ppt/slides/_rels/slide5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42.png"/><Relationship Id="rId4" Type="http://schemas.openxmlformats.org/officeDocument/2006/relationships/image" Target="../media/image5.png"/><Relationship Id="rId3" Type="http://schemas.openxmlformats.org/officeDocument/2006/relationships/image" Target="../media/image4.svg"/><Relationship Id="rId2" Type="http://schemas.openxmlformats.org/officeDocument/2006/relationships/image" Target="../media/image17.png"/><Relationship Id="rId1" Type="http://schemas.openxmlformats.org/officeDocument/2006/relationships/image" Target="../media/image1.jpeg"/></Relationships>
</file>

<file path=ppt/slides/_rels/slide5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43.png"/><Relationship Id="rId4" Type="http://schemas.openxmlformats.org/officeDocument/2006/relationships/image" Target="../media/image5.png"/><Relationship Id="rId3" Type="http://schemas.openxmlformats.org/officeDocument/2006/relationships/image" Target="../media/image4.svg"/><Relationship Id="rId2" Type="http://schemas.openxmlformats.org/officeDocument/2006/relationships/image" Target="../media/image17.png"/><Relationship Id="rId1" Type="http://schemas.openxmlformats.org/officeDocument/2006/relationships/image" Target="../media/image1.jpeg"/></Relationships>
</file>

<file path=ppt/slides/_rels/slide5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5.png"/><Relationship Id="rId3" Type="http://schemas.openxmlformats.org/officeDocument/2006/relationships/image" Target="../media/image4.svg"/><Relationship Id="rId2" Type="http://schemas.openxmlformats.org/officeDocument/2006/relationships/image" Target="../media/image17.png"/><Relationship Id="rId1" Type="http://schemas.openxmlformats.org/officeDocument/2006/relationships/image" Target="../media/image1.jpeg"/></Relationships>
</file>

<file path=ppt/slides/_rels/slide5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44.png"/><Relationship Id="rId4" Type="http://schemas.openxmlformats.org/officeDocument/2006/relationships/image" Target="../media/image5.png"/><Relationship Id="rId3" Type="http://schemas.openxmlformats.org/officeDocument/2006/relationships/image" Target="../media/image4.svg"/><Relationship Id="rId2" Type="http://schemas.openxmlformats.org/officeDocument/2006/relationships/image" Target="../media/image17.png"/><Relationship Id="rId1" Type="http://schemas.openxmlformats.org/officeDocument/2006/relationships/image" Target="../media/image1.jpeg"/></Relationships>
</file>

<file path=ppt/slides/_rels/slide5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5.png"/><Relationship Id="rId3" Type="http://schemas.openxmlformats.org/officeDocument/2006/relationships/image" Target="../media/image4.svg"/><Relationship Id="rId2" Type="http://schemas.openxmlformats.org/officeDocument/2006/relationships/image" Target="../media/image17.png"/><Relationship Id="rId1" Type="http://schemas.openxmlformats.org/officeDocument/2006/relationships/image" Target="../media/image1.jpeg"/></Relationships>
</file>

<file path=ppt/slides/_rels/slide5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45.png"/><Relationship Id="rId4" Type="http://schemas.openxmlformats.org/officeDocument/2006/relationships/image" Target="../media/image5.png"/><Relationship Id="rId3" Type="http://schemas.openxmlformats.org/officeDocument/2006/relationships/image" Target="../media/image4.svg"/><Relationship Id="rId2" Type="http://schemas.openxmlformats.org/officeDocument/2006/relationships/image" Target="../media/image17.png"/><Relationship Id="rId1" Type="http://schemas.openxmlformats.org/officeDocument/2006/relationships/image" Target="../media/image1.jpe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5.png"/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image" Target="../media/image1.jpeg"/></Relationships>
</file>

<file path=ppt/slides/_rels/slide6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46.png"/><Relationship Id="rId4" Type="http://schemas.openxmlformats.org/officeDocument/2006/relationships/image" Target="../media/image5.png"/><Relationship Id="rId3" Type="http://schemas.openxmlformats.org/officeDocument/2006/relationships/image" Target="../media/image4.svg"/><Relationship Id="rId2" Type="http://schemas.openxmlformats.org/officeDocument/2006/relationships/image" Target="../media/image17.png"/><Relationship Id="rId1" Type="http://schemas.openxmlformats.org/officeDocument/2006/relationships/image" Target="../media/image1.jpeg"/></Relationships>
</file>

<file path=ppt/slides/_rels/slide6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47.png"/><Relationship Id="rId4" Type="http://schemas.openxmlformats.org/officeDocument/2006/relationships/image" Target="../media/image5.png"/><Relationship Id="rId3" Type="http://schemas.openxmlformats.org/officeDocument/2006/relationships/image" Target="../media/image4.svg"/><Relationship Id="rId2" Type="http://schemas.openxmlformats.org/officeDocument/2006/relationships/image" Target="../media/image17.png"/><Relationship Id="rId1" Type="http://schemas.openxmlformats.org/officeDocument/2006/relationships/image" Target="../media/image1.jpeg"/></Relationships>
</file>

<file path=ppt/slides/_rels/slide6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48.png"/><Relationship Id="rId4" Type="http://schemas.openxmlformats.org/officeDocument/2006/relationships/image" Target="../media/image5.png"/><Relationship Id="rId3" Type="http://schemas.openxmlformats.org/officeDocument/2006/relationships/image" Target="../media/image4.svg"/><Relationship Id="rId2" Type="http://schemas.openxmlformats.org/officeDocument/2006/relationships/image" Target="../media/image17.png"/><Relationship Id="rId1" Type="http://schemas.openxmlformats.org/officeDocument/2006/relationships/image" Target="../media/image1.jpe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5.png"/><Relationship Id="rId3" Type="http://schemas.openxmlformats.org/officeDocument/2006/relationships/image" Target="../media/image4.svg"/><Relationship Id="rId2" Type="http://schemas.openxmlformats.org/officeDocument/2006/relationships/image" Target="../media/image17.png"/><Relationship Id="rId1" Type="http://schemas.openxmlformats.org/officeDocument/2006/relationships/image" Target="../media/image1.jpeg"/></Relationships>
</file>

<file path=ppt/slides/_rels/slide6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49.png"/><Relationship Id="rId4" Type="http://schemas.openxmlformats.org/officeDocument/2006/relationships/image" Target="../media/image5.png"/><Relationship Id="rId3" Type="http://schemas.openxmlformats.org/officeDocument/2006/relationships/image" Target="../media/image4.svg"/><Relationship Id="rId2" Type="http://schemas.openxmlformats.org/officeDocument/2006/relationships/image" Target="../media/image17.png"/><Relationship Id="rId1" Type="http://schemas.openxmlformats.org/officeDocument/2006/relationships/image" Target="../media/image1.jpeg"/></Relationships>
</file>

<file path=ppt/slides/_rels/slide6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50.png"/><Relationship Id="rId4" Type="http://schemas.openxmlformats.org/officeDocument/2006/relationships/image" Target="../media/image5.png"/><Relationship Id="rId3" Type="http://schemas.openxmlformats.org/officeDocument/2006/relationships/image" Target="../media/image4.svg"/><Relationship Id="rId2" Type="http://schemas.openxmlformats.org/officeDocument/2006/relationships/image" Target="../media/image17.png"/><Relationship Id="rId1" Type="http://schemas.openxmlformats.org/officeDocument/2006/relationships/image" Target="../media/image1.jpeg"/></Relationships>
</file>

<file path=ppt/slides/_rels/slide6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51.png"/><Relationship Id="rId4" Type="http://schemas.openxmlformats.org/officeDocument/2006/relationships/image" Target="../media/image5.png"/><Relationship Id="rId3" Type="http://schemas.openxmlformats.org/officeDocument/2006/relationships/image" Target="../media/image4.svg"/><Relationship Id="rId2" Type="http://schemas.openxmlformats.org/officeDocument/2006/relationships/image" Target="../media/image17.png"/><Relationship Id="rId1" Type="http://schemas.openxmlformats.org/officeDocument/2006/relationships/image" Target="../media/image1.jpeg"/></Relationships>
</file>

<file path=ppt/slides/_rels/slide6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5.png"/><Relationship Id="rId3" Type="http://schemas.openxmlformats.org/officeDocument/2006/relationships/image" Target="../media/image4.svg"/><Relationship Id="rId2" Type="http://schemas.openxmlformats.org/officeDocument/2006/relationships/image" Target="../media/image17.png"/><Relationship Id="rId1" Type="http://schemas.openxmlformats.org/officeDocument/2006/relationships/image" Target="../media/image1.jpeg"/></Relationships>
</file>

<file path=ppt/slides/_rels/slide6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6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2.png"/><Relationship Id="rId3" Type="http://schemas.openxmlformats.org/officeDocument/2006/relationships/image" Target="../media/image4.svg"/><Relationship Id="rId2" Type="http://schemas.openxmlformats.org/officeDocument/2006/relationships/image" Target="../media/image17.png"/><Relationship Id="rId1" Type="http://schemas.openxmlformats.org/officeDocument/2006/relationships/image" Target="../media/image1.jpeg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5.png"/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image" Target="../media/image1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5.png"/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image" Target="../media/image1.jpeg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5.png"/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image" Target="../media/image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 flipH="1" flipV="1">
            <a:off x="12907507" y="5301095"/>
            <a:ext cx="10066789" cy="8229600"/>
          </a:xfrm>
          <a:custGeom>
            <a:avLst/>
            <a:gdLst/>
            <a:ahLst/>
            <a:cxnLst/>
            <a:rect l="l" t="t" r="r" b="b"/>
            <a:pathLst>
              <a:path w="10066789" h="8229600">
                <a:moveTo>
                  <a:pt x="10066789" y="8229600"/>
                </a:moveTo>
                <a:lnTo>
                  <a:pt x="0" y="8229600"/>
                </a:lnTo>
                <a:lnTo>
                  <a:pt x="0" y="0"/>
                </a:lnTo>
                <a:lnTo>
                  <a:pt x="10066789" y="0"/>
                </a:lnTo>
                <a:lnTo>
                  <a:pt x="10066789" y="8229600"/>
                </a:lnTo>
                <a:close/>
              </a:path>
            </a:pathLst>
          </a:custGeom>
          <a:blipFill>
            <a:blip r:embed="rId2">
              <a:alphaModFix amt="31000"/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 rot="10310479">
            <a:off x="14991300" y="3224070"/>
            <a:ext cx="2229637" cy="2229637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6CCD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</p:spPr>
        </p:sp>
        <p:sp>
          <p:nvSpPr>
            <p:cNvPr id="6" name="TextBox 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00"/>
                </a:lnSpc>
              </a:pPr>
            </a:p>
          </p:txBody>
        </p:sp>
      </p:grpSp>
      <p:grpSp>
        <p:nvGrpSpPr>
          <p:cNvPr id="7" name="Group 7"/>
          <p:cNvGrpSpPr/>
          <p:nvPr/>
        </p:nvGrpSpPr>
        <p:grpSpPr>
          <a:xfrm rot="0">
            <a:off x="17367864" y="1100865"/>
            <a:ext cx="399158" cy="63290"/>
            <a:chOff x="0" y="0"/>
            <a:chExt cx="105128" cy="1666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05128" cy="16669"/>
            </a:xfrm>
            <a:custGeom>
              <a:avLst/>
              <a:gdLst/>
              <a:ahLst/>
              <a:cxnLst/>
              <a:rect l="l" t="t" r="r" b="b"/>
              <a:pathLst>
                <a:path w="105128" h="16669">
                  <a:moveTo>
                    <a:pt x="0" y="0"/>
                  </a:moveTo>
                  <a:lnTo>
                    <a:pt x="105128" y="0"/>
                  </a:lnTo>
                  <a:lnTo>
                    <a:pt x="105128" y="16669"/>
                  </a:lnTo>
                  <a:lnTo>
                    <a:pt x="0" y="16669"/>
                  </a:lnTo>
                  <a:close/>
                </a:path>
              </a:pathLst>
            </a:custGeom>
            <a:gradFill rotWithShape="1">
              <a:gsLst>
                <a:gs pos="0">
                  <a:srgbClr val="006CCD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105128" cy="547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00"/>
                </a:lnSpc>
              </a:pPr>
            </a:p>
          </p:txBody>
        </p:sp>
      </p:grpSp>
      <p:grpSp>
        <p:nvGrpSpPr>
          <p:cNvPr id="10" name="Group 10"/>
          <p:cNvGrpSpPr/>
          <p:nvPr/>
        </p:nvGrpSpPr>
        <p:grpSpPr>
          <a:xfrm rot="0">
            <a:off x="17367864" y="1243254"/>
            <a:ext cx="399158" cy="63290"/>
            <a:chOff x="0" y="0"/>
            <a:chExt cx="105128" cy="16669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05128" cy="16669"/>
            </a:xfrm>
            <a:custGeom>
              <a:avLst/>
              <a:gdLst/>
              <a:ahLst/>
              <a:cxnLst/>
              <a:rect l="l" t="t" r="r" b="b"/>
              <a:pathLst>
                <a:path w="105128" h="16669">
                  <a:moveTo>
                    <a:pt x="0" y="0"/>
                  </a:moveTo>
                  <a:lnTo>
                    <a:pt x="105128" y="0"/>
                  </a:lnTo>
                  <a:lnTo>
                    <a:pt x="105128" y="16669"/>
                  </a:lnTo>
                  <a:lnTo>
                    <a:pt x="0" y="16669"/>
                  </a:lnTo>
                  <a:close/>
                </a:path>
              </a:pathLst>
            </a:custGeom>
            <a:gradFill rotWithShape="1">
              <a:gsLst>
                <a:gs pos="0">
                  <a:srgbClr val="006CCD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105128" cy="547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00"/>
                </a:lnSpc>
              </a:pPr>
            </a:p>
          </p:txBody>
        </p:sp>
      </p:grpSp>
      <p:sp>
        <p:nvSpPr>
          <p:cNvPr id="13" name="Freeform 13"/>
          <p:cNvSpPr/>
          <p:nvPr/>
        </p:nvSpPr>
        <p:spPr>
          <a:xfrm>
            <a:off x="17259300" y="9056569"/>
            <a:ext cx="403461" cy="403461"/>
          </a:xfrm>
          <a:custGeom>
            <a:avLst/>
            <a:gdLst/>
            <a:ahLst/>
            <a:cxnLst/>
            <a:rect l="l" t="t" r="r" b="b"/>
            <a:pathLst>
              <a:path w="403461" h="403461">
                <a:moveTo>
                  <a:pt x="0" y="0"/>
                </a:moveTo>
                <a:lnTo>
                  <a:pt x="403461" y="0"/>
                </a:lnTo>
                <a:lnTo>
                  <a:pt x="403461" y="403462"/>
                </a:lnTo>
                <a:lnTo>
                  <a:pt x="0" y="4034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4" name="AutoShape 14"/>
          <p:cNvSpPr/>
          <p:nvPr/>
        </p:nvSpPr>
        <p:spPr>
          <a:xfrm>
            <a:off x="-550598" y="1717649"/>
            <a:ext cx="19996945" cy="0"/>
          </a:xfrm>
          <a:prstGeom prst="line">
            <a:avLst/>
          </a:prstGeom>
          <a:ln w="38100" cap="flat">
            <a:gradFill>
              <a:gsLst>
                <a:gs pos="0">
                  <a:srgbClr val="006CCD">
                    <a:alpha val="0"/>
                  </a:srgbClr>
                </a:gs>
                <a:gs pos="50000">
                  <a:srgbClr val="3E67C8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</p:sp>
      <p:sp>
        <p:nvSpPr>
          <p:cNvPr id="15" name="Freeform 15"/>
          <p:cNvSpPr/>
          <p:nvPr/>
        </p:nvSpPr>
        <p:spPr>
          <a:xfrm>
            <a:off x="459635" y="147894"/>
            <a:ext cx="2616259" cy="1569755"/>
          </a:xfrm>
          <a:custGeom>
            <a:avLst/>
            <a:gdLst/>
            <a:ahLst/>
            <a:cxnLst/>
            <a:rect l="l" t="t" r="r" b="b"/>
            <a:pathLst>
              <a:path w="2616259" h="1569755">
                <a:moveTo>
                  <a:pt x="0" y="0"/>
                </a:moveTo>
                <a:lnTo>
                  <a:pt x="2616258" y="0"/>
                </a:lnTo>
                <a:lnTo>
                  <a:pt x="2616258" y="1569755"/>
                </a:lnTo>
                <a:lnTo>
                  <a:pt x="0" y="156975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459635" y="2920904"/>
            <a:ext cx="9209254" cy="6135666"/>
          </a:xfrm>
          <a:custGeom>
            <a:avLst/>
            <a:gdLst/>
            <a:ahLst/>
            <a:cxnLst/>
            <a:rect l="l" t="t" r="r" b="b"/>
            <a:pathLst>
              <a:path w="9209254" h="6135666">
                <a:moveTo>
                  <a:pt x="0" y="0"/>
                </a:moveTo>
                <a:lnTo>
                  <a:pt x="9209254" y="0"/>
                </a:lnTo>
                <a:lnTo>
                  <a:pt x="9209254" y="6135665"/>
                </a:lnTo>
                <a:lnTo>
                  <a:pt x="0" y="613566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10147446" y="3817349"/>
            <a:ext cx="7619575" cy="19965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75"/>
              </a:lnSpc>
            </a:pPr>
            <a:r>
              <a:rPr lang="en-US" sz="8510" b="1">
                <a:solidFill>
                  <a:srgbClr val="3E67C8"/>
                </a:solidFill>
                <a:latin typeface="Montserrat Ultra-Bold" panose="00000900000000000000"/>
                <a:ea typeface="Montserrat Ultra-Bold" panose="00000900000000000000"/>
                <a:cs typeface="Montserrat Ultra-Bold" panose="00000900000000000000"/>
                <a:sym typeface="Montserrat Ultra-Bold" panose="00000900000000000000"/>
              </a:rPr>
              <a:t>Diffusion models</a:t>
            </a:r>
            <a:endParaRPr lang="en-US" sz="8510" b="1">
              <a:solidFill>
                <a:srgbClr val="3E67C8"/>
              </a:solidFill>
              <a:latin typeface="Montserrat Ultra-Bold" panose="00000900000000000000"/>
              <a:ea typeface="Montserrat Ultra-Bold" panose="00000900000000000000"/>
              <a:cs typeface="Montserrat Ultra-Bold" panose="00000900000000000000"/>
              <a:sym typeface="Montserrat Ultra-Bold" panose="00000900000000000000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0147446" y="6109158"/>
            <a:ext cx="7976914" cy="372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0"/>
              </a:lnSpc>
            </a:pPr>
            <a:r>
              <a:rPr lang="en-US" sz="2325" b="1">
                <a:solidFill>
                  <a:srgbClr val="3E67C8"/>
                </a:solidFill>
                <a:latin typeface="Montserrat Medium" panose="00000600000000000000"/>
                <a:ea typeface="Montserrat Medium" panose="00000600000000000000"/>
                <a:cs typeface="Montserrat Medium" panose="00000600000000000000"/>
                <a:sym typeface="Montserrat Medium" panose="00000600000000000000"/>
              </a:rPr>
              <a:t>From Noise to Creativity</a:t>
            </a:r>
            <a:endParaRPr lang="en-US" sz="2325" b="1">
              <a:solidFill>
                <a:srgbClr val="3E67C8"/>
              </a:solidFill>
              <a:latin typeface="Montserrat Medium" panose="00000600000000000000"/>
              <a:ea typeface="Montserrat Medium" panose="00000600000000000000"/>
              <a:cs typeface="Montserrat Medium" panose="00000600000000000000"/>
              <a:sym typeface="Montserrat Medium" panose="00000600000000000000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0379792" y="8167879"/>
            <a:ext cx="7908208" cy="1691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40"/>
              </a:lnSpc>
              <a:spcBef>
                <a:spcPct val="0"/>
              </a:spcBef>
            </a:pPr>
            <a:r>
              <a:rPr lang="en-US" sz="3170" b="1">
                <a:solidFill>
                  <a:srgbClr val="006CCD"/>
                </a:solidFill>
                <a:latin typeface="Poppins Medium" panose="00000600000000000000"/>
                <a:ea typeface="Poppins Medium" panose="00000600000000000000"/>
                <a:cs typeface="Poppins Medium" panose="00000600000000000000"/>
                <a:sym typeface="Poppins Medium" panose="00000600000000000000"/>
              </a:rPr>
              <a:t>Supervised by: </a:t>
            </a:r>
            <a:r>
              <a:rPr lang="en-US" sz="3170" b="1">
                <a:solidFill>
                  <a:srgbClr val="000000"/>
                </a:solidFill>
                <a:latin typeface="Poppins Medium" panose="00000600000000000000"/>
                <a:ea typeface="Poppins Medium" panose="00000600000000000000"/>
                <a:cs typeface="Poppins Medium" panose="00000600000000000000"/>
                <a:sym typeface="Poppins Medium" panose="00000600000000000000"/>
              </a:rPr>
              <a:t>Pr. EL </a:t>
            </a:r>
            <a:r>
              <a:rPr lang="en-US" sz="3170" b="1">
                <a:solidFill>
                  <a:srgbClr val="000000"/>
                </a:solidFill>
                <a:latin typeface="Poppins Medium" panose="00000600000000000000"/>
                <a:ea typeface="Poppins Medium" panose="00000600000000000000"/>
                <a:cs typeface="Poppins Medium" panose="00000600000000000000"/>
                <a:sym typeface="Poppins Medium" panose="00000600000000000000"/>
              </a:rPr>
              <a:t>Habib BEN LAHMAR</a:t>
            </a:r>
            <a:endParaRPr lang="en-US" sz="3170" b="1">
              <a:solidFill>
                <a:srgbClr val="000000"/>
              </a:solidFill>
              <a:latin typeface="Poppins Medium" panose="00000600000000000000"/>
              <a:ea typeface="Poppins Medium" panose="00000600000000000000"/>
              <a:cs typeface="Poppins Medium" panose="00000600000000000000"/>
              <a:sym typeface="Poppins Medium" panose="00000600000000000000"/>
            </a:endParaRPr>
          </a:p>
          <a:p>
            <a:pPr algn="l">
              <a:lnSpc>
                <a:spcPts val="4440"/>
              </a:lnSpc>
              <a:spcBef>
                <a:spcPct val="0"/>
              </a:spcBef>
            </a:pPr>
            <a:r>
              <a:rPr lang="en-US" sz="3170" b="1">
                <a:solidFill>
                  <a:srgbClr val="006CCD"/>
                </a:solidFill>
                <a:latin typeface="Poppins Medium" panose="00000600000000000000"/>
                <a:ea typeface="Poppins Medium" panose="00000600000000000000"/>
                <a:cs typeface="Poppins Medium" panose="00000600000000000000"/>
                <a:sym typeface="Poppins Medium" panose="00000600000000000000"/>
              </a:rPr>
              <a:t>Realized by: </a:t>
            </a:r>
            <a:r>
              <a:rPr lang="en-US" sz="3170" b="1">
                <a:solidFill>
                  <a:srgbClr val="000000"/>
                </a:solidFill>
                <a:latin typeface="Poppins Medium" panose="00000600000000000000"/>
                <a:ea typeface="Poppins Medium" panose="00000600000000000000"/>
                <a:cs typeface="Poppins Medium" panose="00000600000000000000"/>
                <a:sym typeface="Poppins Medium" panose="00000600000000000000"/>
              </a:rPr>
              <a:t>AMGHAR Hind</a:t>
            </a:r>
            <a:endParaRPr lang="en-US" sz="3170" b="1">
              <a:solidFill>
                <a:srgbClr val="000000"/>
              </a:solidFill>
              <a:latin typeface="Poppins Medium" panose="00000600000000000000"/>
              <a:ea typeface="Poppins Medium" panose="00000600000000000000"/>
              <a:cs typeface="Poppins Medium" panose="00000600000000000000"/>
              <a:sym typeface="Poppins Medium" panose="0000060000000000000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17367864" y="1100865"/>
            <a:ext cx="399158" cy="63290"/>
            <a:chOff x="0" y="0"/>
            <a:chExt cx="105128" cy="1666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5128" cy="16669"/>
            </a:xfrm>
            <a:custGeom>
              <a:avLst/>
              <a:gdLst/>
              <a:ahLst/>
              <a:cxnLst/>
              <a:rect l="l" t="t" r="r" b="b"/>
              <a:pathLst>
                <a:path w="105128" h="16669">
                  <a:moveTo>
                    <a:pt x="0" y="0"/>
                  </a:moveTo>
                  <a:lnTo>
                    <a:pt x="105128" y="0"/>
                  </a:lnTo>
                  <a:lnTo>
                    <a:pt x="105128" y="16669"/>
                  </a:lnTo>
                  <a:lnTo>
                    <a:pt x="0" y="16669"/>
                  </a:lnTo>
                  <a:close/>
                </a:path>
              </a:pathLst>
            </a:custGeom>
            <a:gradFill rotWithShape="1">
              <a:gsLst>
                <a:gs pos="0">
                  <a:srgbClr val="006CCD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05128" cy="547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00"/>
                </a:lnSpc>
              </a:pPr>
            </a:p>
          </p:txBody>
        </p:sp>
      </p:grpSp>
      <p:grpSp>
        <p:nvGrpSpPr>
          <p:cNvPr id="6" name="Group 6"/>
          <p:cNvGrpSpPr/>
          <p:nvPr/>
        </p:nvGrpSpPr>
        <p:grpSpPr>
          <a:xfrm rot="0">
            <a:off x="17367864" y="1243254"/>
            <a:ext cx="399158" cy="63290"/>
            <a:chOff x="0" y="0"/>
            <a:chExt cx="105128" cy="1666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05128" cy="16669"/>
            </a:xfrm>
            <a:custGeom>
              <a:avLst/>
              <a:gdLst/>
              <a:ahLst/>
              <a:cxnLst/>
              <a:rect l="l" t="t" r="r" b="b"/>
              <a:pathLst>
                <a:path w="105128" h="16669">
                  <a:moveTo>
                    <a:pt x="0" y="0"/>
                  </a:moveTo>
                  <a:lnTo>
                    <a:pt x="105128" y="0"/>
                  </a:lnTo>
                  <a:lnTo>
                    <a:pt x="105128" y="16669"/>
                  </a:lnTo>
                  <a:lnTo>
                    <a:pt x="0" y="16669"/>
                  </a:lnTo>
                  <a:close/>
                </a:path>
              </a:pathLst>
            </a:custGeom>
            <a:gradFill rotWithShape="1">
              <a:gsLst>
                <a:gs pos="0">
                  <a:srgbClr val="006CCD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05128" cy="547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00"/>
                </a:lnSpc>
              </a:pPr>
            </a:p>
          </p:txBody>
        </p:sp>
      </p:grpSp>
      <p:sp>
        <p:nvSpPr>
          <p:cNvPr id="9" name="Freeform 9"/>
          <p:cNvSpPr/>
          <p:nvPr/>
        </p:nvSpPr>
        <p:spPr>
          <a:xfrm>
            <a:off x="17259300" y="9056569"/>
            <a:ext cx="403461" cy="403461"/>
          </a:xfrm>
          <a:custGeom>
            <a:avLst/>
            <a:gdLst/>
            <a:ahLst/>
            <a:cxnLst/>
            <a:rect l="l" t="t" r="r" b="b"/>
            <a:pathLst>
              <a:path w="403461" h="403461">
                <a:moveTo>
                  <a:pt x="0" y="0"/>
                </a:moveTo>
                <a:lnTo>
                  <a:pt x="403461" y="0"/>
                </a:lnTo>
                <a:lnTo>
                  <a:pt x="403461" y="403462"/>
                </a:lnTo>
                <a:lnTo>
                  <a:pt x="0" y="4034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AutoShape 10"/>
          <p:cNvSpPr/>
          <p:nvPr/>
        </p:nvSpPr>
        <p:spPr>
          <a:xfrm>
            <a:off x="-550598" y="1717649"/>
            <a:ext cx="19996945" cy="0"/>
          </a:xfrm>
          <a:prstGeom prst="line">
            <a:avLst/>
          </a:prstGeom>
          <a:ln w="38100" cap="flat">
            <a:gradFill>
              <a:gsLst>
                <a:gs pos="0">
                  <a:srgbClr val="006CCD">
                    <a:alpha val="0"/>
                  </a:srgbClr>
                </a:gs>
                <a:gs pos="50000">
                  <a:srgbClr val="3E67C8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</p:sp>
      <p:sp>
        <p:nvSpPr>
          <p:cNvPr id="11" name="Freeform 11"/>
          <p:cNvSpPr/>
          <p:nvPr/>
        </p:nvSpPr>
        <p:spPr>
          <a:xfrm>
            <a:off x="552801" y="147894"/>
            <a:ext cx="2616259" cy="1569755"/>
          </a:xfrm>
          <a:custGeom>
            <a:avLst/>
            <a:gdLst/>
            <a:ahLst/>
            <a:cxnLst/>
            <a:rect l="l" t="t" r="r" b="b"/>
            <a:pathLst>
              <a:path w="2616259" h="1569755">
                <a:moveTo>
                  <a:pt x="0" y="0"/>
                </a:moveTo>
                <a:lnTo>
                  <a:pt x="2616259" y="0"/>
                </a:lnTo>
                <a:lnTo>
                  <a:pt x="2616259" y="1569755"/>
                </a:lnTo>
                <a:lnTo>
                  <a:pt x="0" y="156975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12" name="Group 12"/>
          <p:cNvGrpSpPr/>
          <p:nvPr/>
        </p:nvGrpSpPr>
        <p:grpSpPr>
          <a:xfrm rot="0">
            <a:off x="1348942" y="3711066"/>
            <a:ext cx="8981357" cy="778045"/>
            <a:chOff x="0" y="0"/>
            <a:chExt cx="1826219" cy="15820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826219" cy="158203"/>
            </a:xfrm>
            <a:custGeom>
              <a:avLst/>
              <a:gdLst/>
              <a:ahLst/>
              <a:cxnLst/>
              <a:rect l="l" t="t" r="r" b="b"/>
              <a:pathLst>
                <a:path w="1826219" h="158203">
                  <a:moveTo>
                    <a:pt x="0" y="0"/>
                  </a:moveTo>
                  <a:lnTo>
                    <a:pt x="1826219" y="0"/>
                  </a:lnTo>
                  <a:lnTo>
                    <a:pt x="1826219" y="158203"/>
                  </a:lnTo>
                  <a:lnTo>
                    <a:pt x="0" y="158203"/>
                  </a:lnTo>
                  <a:close/>
                </a:path>
              </a:pathLst>
            </a:custGeom>
            <a:gradFill rotWithShape="1">
              <a:gsLst>
                <a:gs pos="0">
                  <a:srgbClr val="006CCD">
                    <a:alpha val="100000"/>
                  </a:srgbClr>
                </a:gs>
                <a:gs pos="100000">
                  <a:srgbClr val="BF5EA4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1826219" cy="196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00"/>
                </a:lnSpc>
              </a:pPr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957214" y="2033610"/>
            <a:ext cx="16302086" cy="982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30"/>
              </a:lnSpc>
            </a:pPr>
            <a:r>
              <a:rPr lang="en-US" sz="8010" b="1">
                <a:solidFill>
                  <a:srgbClr val="3E67C8"/>
                </a:solidFill>
                <a:latin typeface="Montserrat Ultra-Bold" panose="00000900000000000000"/>
                <a:ea typeface="Montserrat Ultra-Bold" panose="00000900000000000000"/>
                <a:cs typeface="Montserrat Ultra-Bold" panose="00000900000000000000"/>
                <a:sym typeface="Montserrat Ultra-Bold" panose="00000900000000000000"/>
              </a:rPr>
              <a:t>The Foundations </a:t>
            </a:r>
            <a:endParaRPr lang="en-US" sz="8010" b="1">
              <a:solidFill>
                <a:srgbClr val="3E67C8"/>
              </a:solidFill>
              <a:latin typeface="Montserrat Ultra-Bold" panose="00000900000000000000"/>
              <a:ea typeface="Montserrat Ultra-Bold" panose="00000900000000000000"/>
              <a:cs typeface="Montserrat Ultra-Bold" panose="00000900000000000000"/>
              <a:sym typeface="Montserrat Ultra-Bold" panose="00000900000000000000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3199569" y="2800751"/>
            <a:ext cx="14261461" cy="15556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885"/>
              </a:lnSpc>
            </a:pPr>
            <a:r>
              <a:rPr lang="en-US" sz="6610">
                <a:solidFill>
                  <a:srgbClr val="3E67C8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Variational AutoEncoders </a:t>
            </a:r>
            <a:endParaRPr lang="en-US" sz="6610">
              <a:solidFill>
                <a:srgbClr val="3E67C8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  <a:p>
            <a:pPr algn="r">
              <a:lnSpc>
                <a:spcPts val="5885"/>
              </a:lnSpc>
            </a:pPr>
            <a:r>
              <a:rPr lang="en-US" sz="6610">
                <a:solidFill>
                  <a:srgbClr val="3E67C8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(VAEs)</a:t>
            </a:r>
            <a:endParaRPr lang="en-US" sz="6610">
              <a:solidFill>
                <a:srgbClr val="3E67C8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607537" y="3843757"/>
            <a:ext cx="8905763" cy="503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80"/>
              </a:lnSpc>
            </a:pPr>
            <a:r>
              <a:rPr lang="en-US" sz="3240" b="1">
                <a:solidFill>
                  <a:srgbClr val="FFFFFF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Limitations of Standard AutoEncoders ?</a:t>
            </a:r>
            <a:endParaRPr lang="en-US" sz="3240" b="1">
              <a:solidFill>
                <a:srgbClr val="FFFFFF"/>
              </a:solidFill>
              <a:latin typeface="Montserrat Bold" panose="00000800000000000000"/>
              <a:ea typeface="Montserrat Bold" panose="00000800000000000000"/>
              <a:cs typeface="Montserrat Bold" panose="00000800000000000000"/>
              <a:sym typeface="Montserrat Bold" panose="00000800000000000000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358467" y="4717711"/>
            <a:ext cx="16263298" cy="6410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>
                <a:solidFill>
                  <a:srgbClr val="000000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Unstructured Latent Space:</a:t>
            </a:r>
            <a:endParaRPr lang="en-US" sz="3000" b="1">
              <a:solidFill>
                <a:srgbClr val="000000"/>
              </a:solidFill>
              <a:latin typeface="Poppins Bold" panose="00000800000000000000"/>
              <a:ea typeface="Poppins Bold" panose="00000800000000000000"/>
              <a:cs typeface="Poppins Bold" panose="00000800000000000000"/>
              <a:sym typeface="Poppins Bold" panose="00000800000000000000"/>
            </a:endParaRPr>
          </a:p>
          <a:p>
            <a:pPr marL="1295400" lvl="2" indent="-431800" algn="l">
              <a:lnSpc>
                <a:spcPts val="4200"/>
              </a:lnSpc>
              <a:buFont typeface="Arial" panose="020B0604020202020204"/>
              <a:buChar char="⚬"/>
            </a:pPr>
            <a:r>
              <a:rPr lang="en-US" sz="300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In standard AutoEncoders, the latent space is not constrained to any particular distribution.</a:t>
            </a:r>
            <a:endParaRPr lang="en-US" sz="3000">
              <a:solidFill>
                <a:srgbClr val="000000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algn="l">
              <a:lnSpc>
                <a:spcPts val="4200"/>
              </a:lnSpc>
            </a:pPr>
          </a:p>
          <a:p>
            <a:pPr marL="1295400" lvl="2" indent="-431800" algn="l">
              <a:lnSpc>
                <a:spcPts val="4200"/>
              </a:lnSpc>
              <a:buFont typeface="Arial" panose="020B0604020202020204"/>
              <a:buChar char="⚬"/>
            </a:pPr>
            <a:r>
              <a:rPr lang="en-US" sz="300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The encoded points for similar data samples may overlap, leaving empty and inconsistent regions in latent space.</a:t>
            </a:r>
            <a:endParaRPr lang="en-US" sz="3000">
              <a:solidFill>
                <a:srgbClr val="000000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algn="l">
              <a:lnSpc>
                <a:spcPts val="4200"/>
              </a:lnSpc>
            </a:pPr>
          </a:p>
          <a:p>
            <a:pPr algn="l">
              <a:lnSpc>
                <a:spcPts val="4200"/>
              </a:lnSpc>
            </a:pPr>
            <a:r>
              <a:rPr lang="en-US" sz="3000" b="1">
                <a:solidFill>
                  <a:srgbClr val="000000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No Control Over Generative Process:</a:t>
            </a:r>
            <a:endParaRPr lang="en-US" sz="3000" b="1">
              <a:solidFill>
                <a:srgbClr val="000000"/>
              </a:solidFill>
              <a:latin typeface="Poppins Bold" panose="00000800000000000000"/>
              <a:ea typeface="Poppins Bold" panose="00000800000000000000"/>
              <a:cs typeface="Poppins Bold" panose="00000800000000000000"/>
              <a:sym typeface="Poppins Bold" panose="00000800000000000000"/>
            </a:endParaRP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AutoEncoders cannot enforce structured relationships between features in the latent space.</a:t>
            </a:r>
            <a:endParaRPr lang="en-US" sz="3000">
              <a:solidFill>
                <a:srgbClr val="000000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algn="l">
              <a:lnSpc>
                <a:spcPts val="4200"/>
              </a:lnSpc>
            </a:pPr>
          </a:p>
          <a:p>
            <a:pPr algn="l">
              <a:lnSpc>
                <a:spcPts val="4200"/>
              </a:lnSpc>
            </a:pPr>
          </a:p>
        </p:txBody>
      </p:sp>
      <p:sp>
        <p:nvSpPr>
          <p:cNvPr id="19" name="Freeform 19"/>
          <p:cNvSpPr/>
          <p:nvPr/>
        </p:nvSpPr>
        <p:spPr>
          <a:xfrm>
            <a:off x="2046577" y="6851906"/>
            <a:ext cx="533328" cy="543519"/>
          </a:xfrm>
          <a:custGeom>
            <a:avLst/>
            <a:gdLst/>
            <a:ahLst/>
            <a:cxnLst/>
            <a:rect l="l" t="t" r="r" b="b"/>
            <a:pathLst>
              <a:path w="533328" h="543519">
                <a:moveTo>
                  <a:pt x="0" y="0"/>
                </a:moveTo>
                <a:lnTo>
                  <a:pt x="533329" y="0"/>
                </a:lnTo>
                <a:lnTo>
                  <a:pt x="533329" y="543519"/>
                </a:lnTo>
                <a:lnTo>
                  <a:pt x="0" y="54351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2046577" y="5327311"/>
            <a:ext cx="533328" cy="543519"/>
          </a:xfrm>
          <a:custGeom>
            <a:avLst/>
            <a:gdLst/>
            <a:ahLst/>
            <a:cxnLst/>
            <a:rect l="l" t="t" r="r" b="b"/>
            <a:pathLst>
              <a:path w="533328" h="543519">
                <a:moveTo>
                  <a:pt x="0" y="0"/>
                </a:moveTo>
                <a:lnTo>
                  <a:pt x="533329" y="0"/>
                </a:lnTo>
                <a:lnTo>
                  <a:pt x="533329" y="543520"/>
                </a:lnTo>
                <a:lnTo>
                  <a:pt x="0" y="54352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17367864" y="1100865"/>
            <a:ext cx="399158" cy="63290"/>
            <a:chOff x="0" y="0"/>
            <a:chExt cx="105128" cy="1666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5128" cy="16669"/>
            </a:xfrm>
            <a:custGeom>
              <a:avLst/>
              <a:gdLst/>
              <a:ahLst/>
              <a:cxnLst/>
              <a:rect l="l" t="t" r="r" b="b"/>
              <a:pathLst>
                <a:path w="105128" h="16669">
                  <a:moveTo>
                    <a:pt x="0" y="0"/>
                  </a:moveTo>
                  <a:lnTo>
                    <a:pt x="105128" y="0"/>
                  </a:lnTo>
                  <a:lnTo>
                    <a:pt x="105128" y="16669"/>
                  </a:lnTo>
                  <a:lnTo>
                    <a:pt x="0" y="16669"/>
                  </a:lnTo>
                  <a:close/>
                </a:path>
              </a:pathLst>
            </a:custGeom>
            <a:gradFill rotWithShape="1">
              <a:gsLst>
                <a:gs pos="0">
                  <a:srgbClr val="006CCD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05128" cy="547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00"/>
                </a:lnSpc>
              </a:pPr>
            </a:p>
          </p:txBody>
        </p:sp>
      </p:grpSp>
      <p:grpSp>
        <p:nvGrpSpPr>
          <p:cNvPr id="6" name="Group 6"/>
          <p:cNvGrpSpPr/>
          <p:nvPr/>
        </p:nvGrpSpPr>
        <p:grpSpPr>
          <a:xfrm rot="0">
            <a:off x="17367864" y="1243254"/>
            <a:ext cx="399158" cy="63290"/>
            <a:chOff x="0" y="0"/>
            <a:chExt cx="105128" cy="1666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05128" cy="16669"/>
            </a:xfrm>
            <a:custGeom>
              <a:avLst/>
              <a:gdLst/>
              <a:ahLst/>
              <a:cxnLst/>
              <a:rect l="l" t="t" r="r" b="b"/>
              <a:pathLst>
                <a:path w="105128" h="16669">
                  <a:moveTo>
                    <a:pt x="0" y="0"/>
                  </a:moveTo>
                  <a:lnTo>
                    <a:pt x="105128" y="0"/>
                  </a:lnTo>
                  <a:lnTo>
                    <a:pt x="105128" y="16669"/>
                  </a:lnTo>
                  <a:lnTo>
                    <a:pt x="0" y="16669"/>
                  </a:lnTo>
                  <a:close/>
                </a:path>
              </a:pathLst>
            </a:custGeom>
            <a:gradFill rotWithShape="1">
              <a:gsLst>
                <a:gs pos="0">
                  <a:srgbClr val="006CCD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05128" cy="547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00"/>
                </a:lnSpc>
              </a:pPr>
            </a:p>
          </p:txBody>
        </p:sp>
      </p:grpSp>
      <p:sp>
        <p:nvSpPr>
          <p:cNvPr id="9" name="Freeform 9"/>
          <p:cNvSpPr/>
          <p:nvPr/>
        </p:nvSpPr>
        <p:spPr>
          <a:xfrm>
            <a:off x="17259300" y="9056569"/>
            <a:ext cx="403461" cy="403461"/>
          </a:xfrm>
          <a:custGeom>
            <a:avLst/>
            <a:gdLst/>
            <a:ahLst/>
            <a:cxnLst/>
            <a:rect l="l" t="t" r="r" b="b"/>
            <a:pathLst>
              <a:path w="403461" h="403461">
                <a:moveTo>
                  <a:pt x="0" y="0"/>
                </a:moveTo>
                <a:lnTo>
                  <a:pt x="403461" y="0"/>
                </a:lnTo>
                <a:lnTo>
                  <a:pt x="403461" y="403462"/>
                </a:lnTo>
                <a:lnTo>
                  <a:pt x="0" y="4034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AutoShape 10"/>
          <p:cNvSpPr/>
          <p:nvPr/>
        </p:nvSpPr>
        <p:spPr>
          <a:xfrm>
            <a:off x="-550598" y="1717649"/>
            <a:ext cx="19996945" cy="0"/>
          </a:xfrm>
          <a:prstGeom prst="line">
            <a:avLst/>
          </a:prstGeom>
          <a:ln w="38100" cap="flat">
            <a:gradFill>
              <a:gsLst>
                <a:gs pos="0">
                  <a:srgbClr val="006CCD">
                    <a:alpha val="0"/>
                  </a:srgbClr>
                </a:gs>
                <a:gs pos="50000">
                  <a:srgbClr val="3E67C8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</p:sp>
      <p:sp>
        <p:nvSpPr>
          <p:cNvPr id="11" name="Freeform 11"/>
          <p:cNvSpPr/>
          <p:nvPr/>
        </p:nvSpPr>
        <p:spPr>
          <a:xfrm>
            <a:off x="552801" y="147894"/>
            <a:ext cx="2616259" cy="1569755"/>
          </a:xfrm>
          <a:custGeom>
            <a:avLst/>
            <a:gdLst/>
            <a:ahLst/>
            <a:cxnLst/>
            <a:rect l="l" t="t" r="r" b="b"/>
            <a:pathLst>
              <a:path w="2616259" h="1569755">
                <a:moveTo>
                  <a:pt x="0" y="0"/>
                </a:moveTo>
                <a:lnTo>
                  <a:pt x="2616259" y="0"/>
                </a:lnTo>
                <a:lnTo>
                  <a:pt x="2616259" y="1569755"/>
                </a:lnTo>
                <a:lnTo>
                  <a:pt x="0" y="156975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12" name="Group 12"/>
          <p:cNvGrpSpPr/>
          <p:nvPr/>
        </p:nvGrpSpPr>
        <p:grpSpPr>
          <a:xfrm rot="0">
            <a:off x="1348942" y="3711066"/>
            <a:ext cx="8981357" cy="778045"/>
            <a:chOff x="0" y="0"/>
            <a:chExt cx="1826219" cy="15820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826219" cy="158203"/>
            </a:xfrm>
            <a:custGeom>
              <a:avLst/>
              <a:gdLst/>
              <a:ahLst/>
              <a:cxnLst/>
              <a:rect l="l" t="t" r="r" b="b"/>
              <a:pathLst>
                <a:path w="1826219" h="158203">
                  <a:moveTo>
                    <a:pt x="0" y="0"/>
                  </a:moveTo>
                  <a:lnTo>
                    <a:pt x="1826219" y="0"/>
                  </a:lnTo>
                  <a:lnTo>
                    <a:pt x="1826219" y="158203"/>
                  </a:lnTo>
                  <a:lnTo>
                    <a:pt x="0" y="158203"/>
                  </a:lnTo>
                  <a:close/>
                </a:path>
              </a:pathLst>
            </a:custGeom>
            <a:gradFill rotWithShape="1">
              <a:gsLst>
                <a:gs pos="0">
                  <a:srgbClr val="006CCD">
                    <a:alpha val="100000"/>
                  </a:srgbClr>
                </a:gs>
                <a:gs pos="100000">
                  <a:srgbClr val="BF5EA4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1826219" cy="196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00"/>
                </a:lnSpc>
              </a:pPr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957214" y="2033610"/>
            <a:ext cx="16302086" cy="982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30"/>
              </a:lnSpc>
            </a:pPr>
            <a:r>
              <a:rPr lang="en-US" sz="8010" b="1">
                <a:solidFill>
                  <a:srgbClr val="3E67C8"/>
                </a:solidFill>
                <a:latin typeface="Montserrat Ultra-Bold" panose="00000900000000000000"/>
                <a:ea typeface="Montserrat Ultra-Bold" panose="00000900000000000000"/>
                <a:cs typeface="Montserrat Ultra-Bold" panose="00000900000000000000"/>
                <a:sym typeface="Montserrat Ultra-Bold" panose="00000900000000000000"/>
              </a:rPr>
              <a:t>The Foundations </a:t>
            </a:r>
            <a:endParaRPr lang="en-US" sz="8010" b="1">
              <a:solidFill>
                <a:srgbClr val="3E67C8"/>
              </a:solidFill>
              <a:latin typeface="Montserrat Ultra-Bold" panose="00000900000000000000"/>
              <a:ea typeface="Montserrat Ultra-Bold" panose="00000900000000000000"/>
              <a:cs typeface="Montserrat Ultra-Bold" panose="00000900000000000000"/>
              <a:sym typeface="Montserrat Ultra-Bold" panose="00000900000000000000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3199569" y="2800751"/>
            <a:ext cx="14261461" cy="15556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885"/>
              </a:lnSpc>
            </a:pPr>
            <a:r>
              <a:rPr lang="en-US" sz="6610">
                <a:solidFill>
                  <a:srgbClr val="3E67C8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Variational AutoEncoders </a:t>
            </a:r>
            <a:endParaRPr lang="en-US" sz="6610">
              <a:solidFill>
                <a:srgbClr val="3E67C8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  <a:p>
            <a:pPr algn="r">
              <a:lnSpc>
                <a:spcPts val="5885"/>
              </a:lnSpc>
            </a:pPr>
            <a:r>
              <a:rPr lang="en-US" sz="6610">
                <a:solidFill>
                  <a:srgbClr val="3E67C8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(VAEs)</a:t>
            </a:r>
            <a:endParaRPr lang="en-US" sz="6610">
              <a:solidFill>
                <a:srgbClr val="3E67C8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607537" y="3843757"/>
            <a:ext cx="9414667" cy="503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80"/>
              </a:lnSpc>
            </a:pPr>
            <a:r>
              <a:rPr lang="en-US" sz="3240" b="1">
                <a:solidFill>
                  <a:srgbClr val="FFFFFF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How VAEs Address These Limitations ?</a:t>
            </a:r>
            <a:endParaRPr lang="en-US" sz="3240" b="1">
              <a:solidFill>
                <a:srgbClr val="FFFFFF"/>
              </a:solidFill>
              <a:latin typeface="Montserrat Bold" panose="00000800000000000000"/>
              <a:ea typeface="Montserrat Bold" panose="00000800000000000000"/>
              <a:cs typeface="Montserrat Bold" panose="00000800000000000000"/>
              <a:sym typeface="Montserrat Bold" panose="00000800000000000000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437563" y="4689136"/>
            <a:ext cx="15485481" cy="3209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>
                <a:solidFill>
                  <a:srgbClr val="000000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Imposing a Distribution:</a:t>
            </a:r>
            <a:endParaRPr lang="en-US" sz="3000" b="1">
              <a:solidFill>
                <a:srgbClr val="000000"/>
              </a:solidFill>
              <a:latin typeface="Poppins Bold" panose="00000800000000000000"/>
              <a:ea typeface="Poppins Bold" panose="00000800000000000000"/>
              <a:cs typeface="Poppins Bold" panose="00000800000000000000"/>
              <a:sym typeface="Poppins Bold" panose="00000800000000000000"/>
            </a:endParaRPr>
          </a:p>
          <a:p>
            <a:pPr marL="647700" lvl="1" indent="-323850" algn="l">
              <a:lnSpc>
                <a:spcPts val="4200"/>
              </a:lnSpc>
              <a:buFont typeface="Arial" panose="020B0604020202020204"/>
              <a:buChar char="•"/>
            </a:pPr>
            <a:r>
              <a:rPr lang="en-US" sz="300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VAEs constrain the latent space to follow a</a:t>
            </a:r>
            <a:r>
              <a:rPr lang="en-US" sz="300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 Gaussian distribution for each encoded feature.</a:t>
            </a:r>
            <a:endParaRPr lang="en-US" sz="3000">
              <a:solidFill>
                <a:srgbClr val="000000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647700" lvl="1" indent="-323850" algn="l">
              <a:lnSpc>
                <a:spcPts val="4200"/>
              </a:lnSpc>
              <a:buFont typeface="Arial" panose="020B0604020202020204"/>
              <a:buChar char="•"/>
            </a:pPr>
            <a:r>
              <a:rPr lang="en-US" sz="300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Instead of mapping an input to a single point, the encoder predicts the</a:t>
            </a:r>
            <a:r>
              <a:rPr lang="en-US" sz="3000" b="1">
                <a:solidFill>
                  <a:srgbClr val="000000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 mean </a:t>
            </a:r>
            <a:r>
              <a:rPr lang="en-US" sz="300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 and </a:t>
            </a:r>
            <a:r>
              <a:rPr lang="en-US" sz="3000" b="1">
                <a:solidFill>
                  <a:srgbClr val="000000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log-variance</a:t>
            </a:r>
            <a:r>
              <a:rPr lang="en-US" sz="300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 of a Gaussian distribution for each feature.</a:t>
            </a:r>
            <a:endParaRPr lang="en-US" sz="3000">
              <a:solidFill>
                <a:srgbClr val="000000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algn="l">
              <a:lnSpc>
                <a:spcPts val="4200"/>
              </a:lnSpc>
            </a:pPr>
          </a:p>
        </p:txBody>
      </p:sp>
      <p:sp>
        <p:nvSpPr>
          <p:cNvPr id="19" name="Freeform 19"/>
          <p:cNvSpPr/>
          <p:nvPr/>
        </p:nvSpPr>
        <p:spPr>
          <a:xfrm>
            <a:off x="344135" y="5547939"/>
            <a:ext cx="1369129" cy="1353727"/>
          </a:xfrm>
          <a:custGeom>
            <a:avLst/>
            <a:gdLst/>
            <a:ahLst/>
            <a:cxnLst/>
            <a:rect l="l" t="t" r="r" b="b"/>
            <a:pathLst>
              <a:path w="1369129" h="1353727">
                <a:moveTo>
                  <a:pt x="0" y="0"/>
                </a:moveTo>
                <a:lnTo>
                  <a:pt x="1369130" y="0"/>
                </a:lnTo>
                <a:lnTo>
                  <a:pt x="1369130" y="1353727"/>
                </a:lnTo>
                <a:lnTo>
                  <a:pt x="0" y="135372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17367864" y="1100865"/>
            <a:ext cx="399158" cy="63290"/>
            <a:chOff x="0" y="0"/>
            <a:chExt cx="105128" cy="1666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5128" cy="16669"/>
            </a:xfrm>
            <a:custGeom>
              <a:avLst/>
              <a:gdLst/>
              <a:ahLst/>
              <a:cxnLst/>
              <a:rect l="l" t="t" r="r" b="b"/>
              <a:pathLst>
                <a:path w="105128" h="16669">
                  <a:moveTo>
                    <a:pt x="0" y="0"/>
                  </a:moveTo>
                  <a:lnTo>
                    <a:pt x="105128" y="0"/>
                  </a:lnTo>
                  <a:lnTo>
                    <a:pt x="105128" y="16669"/>
                  </a:lnTo>
                  <a:lnTo>
                    <a:pt x="0" y="16669"/>
                  </a:lnTo>
                  <a:close/>
                </a:path>
              </a:pathLst>
            </a:custGeom>
            <a:gradFill rotWithShape="1">
              <a:gsLst>
                <a:gs pos="0">
                  <a:srgbClr val="006CCD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05128" cy="547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00"/>
                </a:lnSpc>
              </a:pPr>
            </a:p>
          </p:txBody>
        </p:sp>
      </p:grpSp>
      <p:grpSp>
        <p:nvGrpSpPr>
          <p:cNvPr id="6" name="Group 6"/>
          <p:cNvGrpSpPr/>
          <p:nvPr/>
        </p:nvGrpSpPr>
        <p:grpSpPr>
          <a:xfrm rot="0">
            <a:off x="17367864" y="1243254"/>
            <a:ext cx="399158" cy="63290"/>
            <a:chOff x="0" y="0"/>
            <a:chExt cx="105128" cy="1666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05128" cy="16669"/>
            </a:xfrm>
            <a:custGeom>
              <a:avLst/>
              <a:gdLst/>
              <a:ahLst/>
              <a:cxnLst/>
              <a:rect l="l" t="t" r="r" b="b"/>
              <a:pathLst>
                <a:path w="105128" h="16669">
                  <a:moveTo>
                    <a:pt x="0" y="0"/>
                  </a:moveTo>
                  <a:lnTo>
                    <a:pt x="105128" y="0"/>
                  </a:lnTo>
                  <a:lnTo>
                    <a:pt x="105128" y="16669"/>
                  </a:lnTo>
                  <a:lnTo>
                    <a:pt x="0" y="16669"/>
                  </a:lnTo>
                  <a:close/>
                </a:path>
              </a:pathLst>
            </a:custGeom>
            <a:gradFill rotWithShape="1">
              <a:gsLst>
                <a:gs pos="0">
                  <a:srgbClr val="006CCD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05128" cy="547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00"/>
                </a:lnSpc>
              </a:pPr>
            </a:p>
          </p:txBody>
        </p:sp>
      </p:grpSp>
      <p:sp>
        <p:nvSpPr>
          <p:cNvPr id="9" name="Freeform 9"/>
          <p:cNvSpPr/>
          <p:nvPr/>
        </p:nvSpPr>
        <p:spPr>
          <a:xfrm>
            <a:off x="17259300" y="9056569"/>
            <a:ext cx="403461" cy="403461"/>
          </a:xfrm>
          <a:custGeom>
            <a:avLst/>
            <a:gdLst/>
            <a:ahLst/>
            <a:cxnLst/>
            <a:rect l="l" t="t" r="r" b="b"/>
            <a:pathLst>
              <a:path w="403461" h="403461">
                <a:moveTo>
                  <a:pt x="0" y="0"/>
                </a:moveTo>
                <a:lnTo>
                  <a:pt x="403461" y="0"/>
                </a:lnTo>
                <a:lnTo>
                  <a:pt x="403461" y="403462"/>
                </a:lnTo>
                <a:lnTo>
                  <a:pt x="0" y="4034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AutoShape 10"/>
          <p:cNvSpPr/>
          <p:nvPr/>
        </p:nvSpPr>
        <p:spPr>
          <a:xfrm>
            <a:off x="-550598" y="1717649"/>
            <a:ext cx="19996945" cy="0"/>
          </a:xfrm>
          <a:prstGeom prst="line">
            <a:avLst/>
          </a:prstGeom>
          <a:ln w="38100" cap="flat">
            <a:gradFill>
              <a:gsLst>
                <a:gs pos="0">
                  <a:srgbClr val="006CCD">
                    <a:alpha val="0"/>
                  </a:srgbClr>
                </a:gs>
                <a:gs pos="50000">
                  <a:srgbClr val="3E67C8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</p:sp>
      <p:sp>
        <p:nvSpPr>
          <p:cNvPr id="11" name="Freeform 11"/>
          <p:cNvSpPr/>
          <p:nvPr/>
        </p:nvSpPr>
        <p:spPr>
          <a:xfrm>
            <a:off x="552801" y="147894"/>
            <a:ext cx="2616259" cy="1569755"/>
          </a:xfrm>
          <a:custGeom>
            <a:avLst/>
            <a:gdLst/>
            <a:ahLst/>
            <a:cxnLst/>
            <a:rect l="l" t="t" r="r" b="b"/>
            <a:pathLst>
              <a:path w="2616259" h="1569755">
                <a:moveTo>
                  <a:pt x="0" y="0"/>
                </a:moveTo>
                <a:lnTo>
                  <a:pt x="2616259" y="0"/>
                </a:lnTo>
                <a:lnTo>
                  <a:pt x="2616259" y="1569755"/>
                </a:lnTo>
                <a:lnTo>
                  <a:pt x="0" y="156975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12" name="Group 12"/>
          <p:cNvGrpSpPr/>
          <p:nvPr/>
        </p:nvGrpSpPr>
        <p:grpSpPr>
          <a:xfrm rot="0">
            <a:off x="1348942" y="3711066"/>
            <a:ext cx="8981357" cy="778045"/>
            <a:chOff x="0" y="0"/>
            <a:chExt cx="1826219" cy="15820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826219" cy="158203"/>
            </a:xfrm>
            <a:custGeom>
              <a:avLst/>
              <a:gdLst/>
              <a:ahLst/>
              <a:cxnLst/>
              <a:rect l="l" t="t" r="r" b="b"/>
              <a:pathLst>
                <a:path w="1826219" h="158203">
                  <a:moveTo>
                    <a:pt x="0" y="0"/>
                  </a:moveTo>
                  <a:lnTo>
                    <a:pt x="1826219" y="0"/>
                  </a:lnTo>
                  <a:lnTo>
                    <a:pt x="1826219" y="158203"/>
                  </a:lnTo>
                  <a:lnTo>
                    <a:pt x="0" y="158203"/>
                  </a:lnTo>
                  <a:close/>
                </a:path>
              </a:pathLst>
            </a:custGeom>
            <a:gradFill rotWithShape="1">
              <a:gsLst>
                <a:gs pos="0">
                  <a:srgbClr val="006CCD">
                    <a:alpha val="100000"/>
                  </a:srgbClr>
                </a:gs>
                <a:gs pos="100000">
                  <a:srgbClr val="BF5EA4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1826219" cy="196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00"/>
                </a:lnSpc>
              </a:pPr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957214" y="2033610"/>
            <a:ext cx="16302086" cy="982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30"/>
              </a:lnSpc>
            </a:pPr>
            <a:r>
              <a:rPr lang="en-US" sz="8010" b="1">
                <a:solidFill>
                  <a:srgbClr val="3E67C8"/>
                </a:solidFill>
                <a:latin typeface="Montserrat Ultra-Bold" panose="00000900000000000000"/>
                <a:ea typeface="Montserrat Ultra-Bold" panose="00000900000000000000"/>
                <a:cs typeface="Montserrat Ultra-Bold" panose="00000900000000000000"/>
                <a:sym typeface="Montserrat Ultra-Bold" panose="00000900000000000000"/>
              </a:rPr>
              <a:t>The Foundations </a:t>
            </a:r>
            <a:endParaRPr lang="en-US" sz="8010" b="1">
              <a:solidFill>
                <a:srgbClr val="3E67C8"/>
              </a:solidFill>
              <a:latin typeface="Montserrat Ultra-Bold" panose="00000900000000000000"/>
              <a:ea typeface="Montserrat Ultra-Bold" panose="00000900000000000000"/>
              <a:cs typeface="Montserrat Ultra-Bold" panose="00000900000000000000"/>
              <a:sym typeface="Montserrat Ultra-Bold" panose="00000900000000000000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3199569" y="2800751"/>
            <a:ext cx="14261461" cy="15556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885"/>
              </a:lnSpc>
            </a:pPr>
            <a:r>
              <a:rPr lang="en-US" sz="6610">
                <a:solidFill>
                  <a:srgbClr val="3E67C8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Variational AutoEncoders </a:t>
            </a:r>
            <a:endParaRPr lang="en-US" sz="6610">
              <a:solidFill>
                <a:srgbClr val="3E67C8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  <a:p>
            <a:pPr algn="r">
              <a:lnSpc>
                <a:spcPts val="5885"/>
              </a:lnSpc>
            </a:pPr>
            <a:r>
              <a:rPr lang="en-US" sz="6610">
                <a:solidFill>
                  <a:srgbClr val="3E67C8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(VAEs)</a:t>
            </a:r>
            <a:endParaRPr lang="en-US" sz="6610">
              <a:solidFill>
                <a:srgbClr val="3E67C8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607537" y="3843757"/>
            <a:ext cx="9414667" cy="503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80"/>
              </a:lnSpc>
            </a:pPr>
            <a:r>
              <a:rPr lang="en-US" sz="3240" b="1">
                <a:solidFill>
                  <a:srgbClr val="FFFFFF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How VAEs Address These Limitations ?</a:t>
            </a:r>
            <a:endParaRPr lang="en-US" sz="3240" b="1">
              <a:solidFill>
                <a:srgbClr val="FFFFFF"/>
              </a:solidFill>
              <a:latin typeface="Montserrat Bold" panose="00000800000000000000"/>
              <a:ea typeface="Montserrat Bold" panose="00000800000000000000"/>
              <a:cs typeface="Montserrat Bold" panose="00000800000000000000"/>
              <a:sym typeface="Montserrat Bold" panose="00000800000000000000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437563" y="4622461"/>
            <a:ext cx="16129880" cy="5343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>
                <a:solidFill>
                  <a:srgbClr val="000000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Example</a:t>
            </a:r>
            <a:endParaRPr lang="en-US" sz="3000" b="1">
              <a:solidFill>
                <a:srgbClr val="000000"/>
              </a:solidFill>
              <a:latin typeface="Poppins Bold" panose="00000800000000000000"/>
              <a:ea typeface="Poppins Bold" panose="00000800000000000000"/>
              <a:cs typeface="Poppins Bold" panose="00000800000000000000"/>
              <a:sym typeface="Poppins Bold" panose="00000800000000000000"/>
            </a:endParaRP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Imagine you're encoding images of cats and dogs:</a:t>
            </a:r>
            <a:endParaRPr lang="en-US" sz="3000">
              <a:solidFill>
                <a:srgbClr val="000000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algn="l">
              <a:lnSpc>
                <a:spcPts val="4200"/>
              </a:lnSpc>
            </a:pPr>
          </a:p>
          <a:p>
            <a:pPr marL="647700" lvl="1" indent="-323850" algn="l">
              <a:lnSpc>
                <a:spcPts val="4200"/>
              </a:lnSpc>
              <a:buFont typeface="Arial" panose="020B0604020202020204"/>
              <a:buChar char="•"/>
            </a:pPr>
            <a:r>
              <a:rPr lang="en-US" sz="300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AutoEncoders may randomly place encoded points for cats and dogs in the latent space, leading to overlap or empty regions.</a:t>
            </a:r>
            <a:endParaRPr lang="en-US" sz="3000">
              <a:solidFill>
                <a:srgbClr val="000000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647700" lvl="1" indent="-323850" algn="l">
              <a:lnSpc>
                <a:spcPts val="4200"/>
              </a:lnSpc>
              <a:buFont typeface="Arial" panose="020B0604020202020204"/>
              <a:buChar char="•"/>
            </a:pPr>
            <a:r>
              <a:rPr lang="en-US" sz="300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VAEs ensure that these encoded points form structured distributions. For instance:</a:t>
            </a:r>
            <a:endParaRPr lang="en-US" sz="3000">
              <a:solidFill>
                <a:srgbClr val="000000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647700" lvl="1" indent="-323850" algn="l">
              <a:lnSpc>
                <a:spcPts val="4200"/>
              </a:lnSpc>
              <a:buFont typeface="Arial" panose="020B0604020202020204"/>
              <a:buChar char="•"/>
            </a:pPr>
            <a:r>
              <a:rPr lang="en-US" sz="300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A "cat ear" feature might have a Gaussian distribution capturing all possible ear shapes.</a:t>
            </a:r>
            <a:endParaRPr lang="en-US" sz="3000">
              <a:solidFill>
                <a:srgbClr val="000000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647700" lvl="1" indent="-323850" algn="l">
              <a:lnSpc>
                <a:spcPts val="4200"/>
              </a:lnSpc>
              <a:buFont typeface="Arial" panose="020B0604020202020204"/>
              <a:buChar char="•"/>
            </a:pPr>
            <a:r>
              <a:rPr lang="en-US" sz="300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Sampling from this distribution creates realistic variations of cat images.</a:t>
            </a:r>
            <a:endParaRPr lang="en-US" sz="3000">
              <a:solidFill>
                <a:srgbClr val="000000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19" name="Freeform 19"/>
          <p:cNvSpPr/>
          <p:nvPr/>
        </p:nvSpPr>
        <p:spPr>
          <a:xfrm>
            <a:off x="344135" y="5547939"/>
            <a:ext cx="1369129" cy="1353727"/>
          </a:xfrm>
          <a:custGeom>
            <a:avLst/>
            <a:gdLst/>
            <a:ahLst/>
            <a:cxnLst/>
            <a:rect l="l" t="t" r="r" b="b"/>
            <a:pathLst>
              <a:path w="1369129" h="1353727">
                <a:moveTo>
                  <a:pt x="0" y="0"/>
                </a:moveTo>
                <a:lnTo>
                  <a:pt x="1369130" y="0"/>
                </a:lnTo>
                <a:lnTo>
                  <a:pt x="1369130" y="1353727"/>
                </a:lnTo>
                <a:lnTo>
                  <a:pt x="0" y="135372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17367864" y="1100865"/>
            <a:ext cx="399158" cy="63290"/>
            <a:chOff x="0" y="0"/>
            <a:chExt cx="105128" cy="1666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5128" cy="16669"/>
            </a:xfrm>
            <a:custGeom>
              <a:avLst/>
              <a:gdLst/>
              <a:ahLst/>
              <a:cxnLst/>
              <a:rect l="l" t="t" r="r" b="b"/>
              <a:pathLst>
                <a:path w="105128" h="16669">
                  <a:moveTo>
                    <a:pt x="0" y="0"/>
                  </a:moveTo>
                  <a:lnTo>
                    <a:pt x="105128" y="0"/>
                  </a:lnTo>
                  <a:lnTo>
                    <a:pt x="105128" y="16669"/>
                  </a:lnTo>
                  <a:lnTo>
                    <a:pt x="0" y="16669"/>
                  </a:lnTo>
                  <a:close/>
                </a:path>
              </a:pathLst>
            </a:custGeom>
            <a:gradFill rotWithShape="1">
              <a:gsLst>
                <a:gs pos="0">
                  <a:srgbClr val="006CCD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05128" cy="547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00"/>
                </a:lnSpc>
              </a:pPr>
            </a:p>
          </p:txBody>
        </p:sp>
      </p:grpSp>
      <p:grpSp>
        <p:nvGrpSpPr>
          <p:cNvPr id="6" name="Group 6"/>
          <p:cNvGrpSpPr/>
          <p:nvPr/>
        </p:nvGrpSpPr>
        <p:grpSpPr>
          <a:xfrm rot="0">
            <a:off x="17367864" y="1243254"/>
            <a:ext cx="399158" cy="63290"/>
            <a:chOff x="0" y="0"/>
            <a:chExt cx="105128" cy="1666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05128" cy="16669"/>
            </a:xfrm>
            <a:custGeom>
              <a:avLst/>
              <a:gdLst/>
              <a:ahLst/>
              <a:cxnLst/>
              <a:rect l="l" t="t" r="r" b="b"/>
              <a:pathLst>
                <a:path w="105128" h="16669">
                  <a:moveTo>
                    <a:pt x="0" y="0"/>
                  </a:moveTo>
                  <a:lnTo>
                    <a:pt x="105128" y="0"/>
                  </a:lnTo>
                  <a:lnTo>
                    <a:pt x="105128" y="16669"/>
                  </a:lnTo>
                  <a:lnTo>
                    <a:pt x="0" y="16669"/>
                  </a:lnTo>
                  <a:close/>
                </a:path>
              </a:pathLst>
            </a:custGeom>
            <a:gradFill rotWithShape="1">
              <a:gsLst>
                <a:gs pos="0">
                  <a:srgbClr val="006CCD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05128" cy="547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00"/>
                </a:lnSpc>
              </a:pPr>
            </a:p>
          </p:txBody>
        </p:sp>
      </p:grpSp>
      <p:sp>
        <p:nvSpPr>
          <p:cNvPr id="9" name="Freeform 9"/>
          <p:cNvSpPr/>
          <p:nvPr/>
        </p:nvSpPr>
        <p:spPr>
          <a:xfrm>
            <a:off x="17259300" y="9056569"/>
            <a:ext cx="403461" cy="403461"/>
          </a:xfrm>
          <a:custGeom>
            <a:avLst/>
            <a:gdLst/>
            <a:ahLst/>
            <a:cxnLst/>
            <a:rect l="l" t="t" r="r" b="b"/>
            <a:pathLst>
              <a:path w="403461" h="403461">
                <a:moveTo>
                  <a:pt x="0" y="0"/>
                </a:moveTo>
                <a:lnTo>
                  <a:pt x="403461" y="0"/>
                </a:lnTo>
                <a:lnTo>
                  <a:pt x="403461" y="403462"/>
                </a:lnTo>
                <a:lnTo>
                  <a:pt x="0" y="4034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AutoShape 10"/>
          <p:cNvSpPr/>
          <p:nvPr/>
        </p:nvSpPr>
        <p:spPr>
          <a:xfrm>
            <a:off x="-550598" y="1717649"/>
            <a:ext cx="19996945" cy="0"/>
          </a:xfrm>
          <a:prstGeom prst="line">
            <a:avLst/>
          </a:prstGeom>
          <a:ln w="38100" cap="flat">
            <a:gradFill>
              <a:gsLst>
                <a:gs pos="0">
                  <a:srgbClr val="006CCD">
                    <a:alpha val="0"/>
                  </a:srgbClr>
                </a:gs>
                <a:gs pos="50000">
                  <a:srgbClr val="3E67C8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</p:sp>
      <p:sp>
        <p:nvSpPr>
          <p:cNvPr id="11" name="Freeform 11"/>
          <p:cNvSpPr/>
          <p:nvPr/>
        </p:nvSpPr>
        <p:spPr>
          <a:xfrm>
            <a:off x="552801" y="147894"/>
            <a:ext cx="2616259" cy="1569755"/>
          </a:xfrm>
          <a:custGeom>
            <a:avLst/>
            <a:gdLst/>
            <a:ahLst/>
            <a:cxnLst/>
            <a:rect l="l" t="t" r="r" b="b"/>
            <a:pathLst>
              <a:path w="2616259" h="1569755">
                <a:moveTo>
                  <a:pt x="0" y="0"/>
                </a:moveTo>
                <a:lnTo>
                  <a:pt x="2616259" y="0"/>
                </a:lnTo>
                <a:lnTo>
                  <a:pt x="2616259" y="1569755"/>
                </a:lnTo>
                <a:lnTo>
                  <a:pt x="0" y="156975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957214" y="2175402"/>
            <a:ext cx="11540092" cy="982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30"/>
              </a:lnSpc>
            </a:pPr>
            <a:r>
              <a:rPr lang="en-US" sz="8010" b="1">
                <a:solidFill>
                  <a:srgbClr val="3E67C8"/>
                </a:solidFill>
                <a:latin typeface="Montserrat Ultra-Bold" panose="00000900000000000000"/>
                <a:ea typeface="Montserrat Ultra-Bold" panose="00000900000000000000"/>
                <a:cs typeface="Montserrat Ultra-Bold" panose="00000900000000000000"/>
                <a:sym typeface="Montserrat Ultra-Bold" panose="00000900000000000000"/>
              </a:rPr>
              <a:t>Diffusion Models</a:t>
            </a:r>
            <a:endParaRPr lang="en-US" sz="8010" b="1">
              <a:solidFill>
                <a:srgbClr val="3E67C8"/>
              </a:solidFill>
              <a:latin typeface="Montserrat Ultra-Bold" panose="00000900000000000000"/>
              <a:ea typeface="Montserrat Ultra-Bold" panose="00000900000000000000"/>
              <a:cs typeface="Montserrat Ultra-Bold" panose="00000900000000000000"/>
              <a:sym typeface="Montserrat Ultra-Bold" panose="00000900000000000000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7980253" y="2930761"/>
            <a:ext cx="6921980" cy="982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30"/>
              </a:lnSpc>
            </a:pPr>
            <a:r>
              <a:rPr lang="en-US" sz="8010">
                <a:solidFill>
                  <a:srgbClr val="3E67C8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introduction</a:t>
            </a:r>
            <a:endParaRPr lang="en-US" sz="8010">
              <a:solidFill>
                <a:srgbClr val="3E67C8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469204" y="4494405"/>
            <a:ext cx="15898660" cy="40233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44830" lvl="1" indent="-272415" algn="l">
              <a:lnSpc>
                <a:spcPts val="3535"/>
              </a:lnSpc>
              <a:buFont typeface="Arial" panose="020B0604020202020204"/>
              <a:buChar char="•"/>
            </a:pPr>
            <a:r>
              <a:rPr lang="en-US" sz="2525" b="1">
                <a:solidFill>
                  <a:srgbClr val="000000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What are Diffusion Models?</a:t>
            </a:r>
            <a:endParaRPr lang="en-US" sz="2525" b="1">
              <a:solidFill>
                <a:srgbClr val="000000"/>
              </a:solidFill>
              <a:latin typeface="Poppins Bold" panose="00000800000000000000"/>
              <a:ea typeface="Poppins Bold" panose="00000800000000000000"/>
              <a:cs typeface="Poppins Bold" panose="00000800000000000000"/>
              <a:sym typeface="Poppins Bold" panose="00000800000000000000"/>
            </a:endParaRPr>
          </a:p>
          <a:p>
            <a:pPr marL="1089660" lvl="2" indent="-363220" algn="l">
              <a:lnSpc>
                <a:spcPts val="3535"/>
              </a:lnSpc>
              <a:buFont typeface="Arial" panose="020B0604020202020204"/>
              <a:buChar char="⚬"/>
            </a:pPr>
            <a:r>
              <a:rPr lang="en-US" sz="2525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A class of probabilistic models that generate data by adding noise and gradually denoising it.</a:t>
            </a:r>
            <a:endParaRPr lang="en-US" sz="2525">
              <a:solidFill>
                <a:srgbClr val="000000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1089660" lvl="2" indent="-363220" algn="l">
              <a:lnSpc>
                <a:spcPts val="3535"/>
              </a:lnSpc>
              <a:buFont typeface="Arial" panose="020B0604020202020204"/>
              <a:buChar char="⚬"/>
            </a:pPr>
            <a:r>
              <a:rPr lang="en-US" sz="2525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Inspired by stochastic processes in physics.</a:t>
            </a:r>
            <a:endParaRPr lang="en-US" sz="2525">
              <a:solidFill>
                <a:srgbClr val="000000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algn="l">
              <a:lnSpc>
                <a:spcPts val="3535"/>
              </a:lnSpc>
            </a:pPr>
          </a:p>
          <a:p>
            <a:pPr marL="544830" lvl="1" indent="-272415" algn="l">
              <a:lnSpc>
                <a:spcPts val="3535"/>
              </a:lnSpc>
              <a:buFont typeface="Arial" panose="020B0604020202020204"/>
              <a:buChar char="•"/>
            </a:pPr>
            <a:r>
              <a:rPr lang="en-US" sz="2525" b="1">
                <a:solidFill>
                  <a:srgbClr val="000000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Why Diffusion Models?</a:t>
            </a:r>
            <a:endParaRPr lang="en-US" sz="2525" b="1">
              <a:solidFill>
                <a:srgbClr val="000000"/>
              </a:solidFill>
              <a:latin typeface="Poppins Bold" panose="00000800000000000000"/>
              <a:ea typeface="Poppins Bold" panose="00000800000000000000"/>
              <a:cs typeface="Poppins Bold" panose="00000800000000000000"/>
              <a:sym typeface="Poppins Bold" panose="00000800000000000000"/>
            </a:endParaRPr>
          </a:p>
          <a:p>
            <a:pPr marL="1089660" lvl="2" indent="-363220" algn="l">
              <a:lnSpc>
                <a:spcPts val="3535"/>
              </a:lnSpc>
              <a:buFont typeface="Arial" panose="020B0604020202020204"/>
              <a:buChar char="⚬"/>
            </a:pPr>
            <a:r>
              <a:rPr lang="en-US" sz="2525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More stable than GANs (no mode collapse).</a:t>
            </a:r>
            <a:endParaRPr lang="en-US" sz="2525">
              <a:solidFill>
                <a:srgbClr val="000000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1089660" lvl="2" indent="-363220" algn="l">
              <a:lnSpc>
                <a:spcPts val="3535"/>
              </a:lnSpc>
              <a:buFont typeface="Arial" panose="020B0604020202020204"/>
              <a:buChar char="⚬"/>
            </a:pPr>
            <a:r>
              <a:rPr lang="en-US" sz="2525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Higher quality and diversity in image generation.</a:t>
            </a:r>
            <a:endParaRPr lang="en-US" sz="2525">
              <a:solidFill>
                <a:srgbClr val="000000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algn="l">
              <a:lnSpc>
                <a:spcPts val="3395"/>
              </a:lnSpc>
            </a:p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17367864" y="1100865"/>
            <a:ext cx="399158" cy="63290"/>
            <a:chOff x="0" y="0"/>
            <a:chExt cx="105128" cy="1666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5128" cy="16669"/>
            </a:xfrm>
            <a:custGeom>
              <a:avLst/>
              <a:gdLst/>
              <a:ahLst/>
              <a:cxnLst/>
              <a:rect l="l" t="t" r="r" b="b"/>
              <a:pathLst>
                <a:path w="105128" h="16669">
                  <a:moveTo>
                    <a:pt x="0" y="0"/>
                  </a:moveTo>
                  <a:lnTo>
                    <a:pt x="105128" y="0"/>
                  </a:lnTo>
                  <a:lnTo>
                    <a:pt x="105128" y="16669"/>
                  </a:lnTo>
                  <a:lnTo>
                    <a:pt x="0" y="16669"/>
                  </a:lnTo>
                  <a:close/>
                </a:path>
              </a:pathLst>
            </a:custGeom>
            <a:gradFill rotWithShape="1">
              <a:gsLst>
                <a:gs pos="0">
                  <a:srgbClr val="006CCD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05128" cy="547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00"/>
                </a:lnSpc>
              </a:pPr>
            </a:p>
          </p:txBody>
        </p:sp>
      </p:grpSp>
      <p:grpSp>
        <p:nvGrpSpPr>
          <p:cNvPr id="6" name="Group 6"/>
          <p:cNvGrpSpPr/>
          <p:nvPr/>
        </p:nvGrpSpPr>
        <p:grpSpPr>
          <a:xfrm rot="0">
            <a:off x="17367864" y="1243254"/>
            <a:ext cx="399158" cy="63290"/>
            <a:chOff x="0" y="0"/>
            <a:chExt cx="105128" cy="1666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05128" cy="16669"/>
            </a:xfrm>
            <a:custGeom>
              <a:avLst/>
              <a:gdLst/>
              <a:ahLst/>
              <a:cxnLst/>
              <a:rect l="l" t="t" r="r" b="b"/>
              <a:pathLst>
                <a:path w="105128" h="16669">
                  <a:moveTo>
                    <a:pt x="0" y="0"/>
                  </a:moveTo>
                  <a:lnTo>
                    <a:pt x="105128" y="0"/>
                  </a:lnTo>
                  <a:lnTo>
                    <a:pt x="105128" y="16669"/>
                  </a:lnTo>
                  <a:lnTo>
                    <a:pt x="0" y="16669"/>
                  </a:lnTo>
                  <a:close/>
                </a:path>
              </a:pathLst>
            </a:custGeom>
            <a:gradFill rotWithShape="1">
              <a:gsLst>
                <a:gs pos="0">
                  <a:srgbClr val="006CCD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05128" cy="547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00"/>
                </a:lnSpc>
              </a:pPr>
            </a:p>
          </p:txBody>
        </p:sp>
      </p:grpSp>
      <p:sp>
        <p:nvSpPr>
          <p:cNvPr id="9" name="Freeform 9"/>
          <p:cNvSpPr/>
          <p:nvPr/>
        </p:nvSpPr>
        <p:spPr>
          <a:xfrm>
            <a:off x="17259300" y="9056569"/>
            <a:ext cx="403461" cy="403461"/>
          </a:xfrm>
          <a:custGeom>
            <a:avLst/>
            <a:gdLst/>
            <a:ahLst/>
            <a:cxnLst/>
            <a:rect l="l" t="t" r="r" b="b"/>
            <a:pathLst>
              <a:path w="403461" h="403461">
                <a:moveTo>
                  <a:pt x="0" y="0"/>
                </a:moveTo>
                <a:lnTo>
                  <a:pt x="403461" y="0"/>
                </a:lnTo>
                <a:lnTo>
                  <a:pt x="403461" y="403462"/>
                </a:lnTo>
                <a:lnTo>
                  <a:pt x="0" y="4034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AutoShape 10"/>
          <p:cNvSpPr/>
          <p:nvPr/>
        </p:nvSpPr>
        <p:spPr>
          <a:xfrm>
            <a:off x="-550598" y="1717649"/>
            <a:ext cx="19996945" cy="0"/>
          </a:xfrm>
          <a:prstGeom prst="line">
            <a:avLst/>
          </a:prstGeom>
          <a:ln w="38100" cap="flat">
            <a:gradFill>
              <a:gsLst>
                <a:gs pos="0">
                  <a:srgbClr val="006CCD">
                    <a:alpha val="0"/>
                  </a:srgbClr>
                </a:gs>
                <a:gs pos="50000">
                  <a:srgbClr val="3E67C8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</p:sp>
      <p:sp>
        <p:nvSpPr>
          <p:cNvPr id="11" name="Freeform 11"/>
          <p:cNvSpPr/>
          <p:nvPr/>
        </p:nvSpPr>
        <p:spPr>
          <a:xfrm>
            <a:off x="552801" y="147894"/>
            <a:ext cx="2616259" cy="1569755"/>
          </a:xfrm>
          <a:custGeom>
            <a:avLst/>
            <a:gdLst/>
            <a:ahLst/>
            <a:cxnLst/>
            <a:rect l="l" t="t" r="r" b="b"/>
            <a:pathLst>
              <a:path w="2616259" h="1569755">
                <a:moveTo>
                  <a:pt x="0" y="0"/>
                </a:moveTo>
                <a:lnTo>
                  <a:pt x="2616259" y="0"/>
                </a:lnTo>
                <a:lnTo>
                  <a:pt x="2616259" y="1569755"/>
                </a:lnTo>
                <a:lnTo>
                  <a:pt x="0" y="156975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12" name="Group 12"/>
          <p:cNvGrpSpPr/>
          <p:nvPr/>
        </p:nvGrpSpPr>
        <p:grpSpPr>
          <a:xfrm rot="0">
            <a:off x="1348942" y="3799435"/>
            <a:ext cx="10108217" cy="778045"/>
            <a:chOff x="0" y="0"/>
            <a:chExt cx="2055348" cy="15820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055348" cy="158203"/>
            </a:xfrm>
            <a:custGeom>
              <a:avLst/>
              <a:gdLst/>
              <a:ahLst/>
              <a:cxnLst/>
              <a:rect l="l" t="t" r="r" b="b"/>
              <a:pathLst>
                <a:path w="2055348" h="158203">
                  <a:moveTo>
                    <a:pt x="0" y="0"/>
                  </a:moveTo>
                  <a:lnTo>
                    <a:pt x="2055348" y="0"/>
                  </a:lnTo>
                  <a:lnTo>
                    <a:pt x="2055348" y="158203"/>
                  </a:lnTo>
                  <a:lnTo>
                    <a:pt x="0" y="158203"/>
                  </a:lnTo>
                  <a:close/>
                </a:path>
              </a:pathLst>
            </a:custGeom>
            <a:gradFill rotWithShape="1">
              <a:gsLst>
                <a:gs pos="0">
                  <a:srgbClr val="006CCD">
                    <a:alpha val="100000"/>
                  </a:srgbClr>
                </a:gs>
                <a:gs pos="100000">
                  <a:srgbClr val="BF5EA4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2055348" cy="196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00"/>
                </a:lnSpc>
              </a:pPr>
            </a:p>
          </p:txBody>
        </p:sp>
      </p:grpSp>
      <p:sp>
        <p:nvSpPr>
          <p:cNvPr id="15" name="Freeform 15"/>
          <p:cNvSpPr/>
          <p:nvPr/>
        </p:nvSpPr>
        <p:spPr>
          <a:xfrm>
            <a:off x="1348942" y="5464490"/>
            <a:ext cx="15511714" cy="4905579"/>
          </a:xfrm>
          <a:custGeom>
            <a:avLst/>
            <a:gdLst/>
            <a:ahLst/>
            <a:cxnLst/>
            <a:rect l="l" t="t" r="r" b="b"/>
            <a:pathLst>
              <a:path w="15511714" h="4905579">
                <a:moveTo>
                  <a:pt x="0" y="0"/>
                </a:moveTo>
                <a:lnTo>
                  <a:pt x="15511714" y="0"/>
                </a:lnTo>
                <a:lnTo>
                  <a:pt x="15511714" y="4905579"/>
                </a:lnTo>
                <a:lnTo>
                  <a:pt x="0" y="490557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861964" y="1995510"/>
            <a:ext cx="20082520" cy="8531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150"/>
              </a:lnSpc>
            </a:pPr>
            <a:r>
              <a:rPr lang="en-US" sz="6910" b="1">
                <a:solidFill>
                  <a:srgbClr val="3E67C8"/>
                </a:solidFill>
                <a:latin typeface="Montserrat Ultra-Bold" panose="00000900000000000000"/>
                <a:ea typeface="Montserrat Ultra-Bold" panose="00000900000000000000"/>
                <a:cs typeface="Montserrat Ultra-Bold" panose="00000900000000000000"/>
                <a:sym typeface="Montserrat Ultra-Bold" panose="00000900000000000000"/>
              </a:rPr>
              <a:t>Understanding the Diffusion Process</a:t>
            </a:r>
            <a:endParaRPr lang="en-US" sz="6910" b="1">
              <a:solidFill>
                <a:srgbClr val="3E67C8"/>
              </a:solidFill>
              <a:latin typeface="Montserrat Ultra-Bold" panose="00000900000000000000"/>
              <a:ea typeface="Montserrat Ultra-Bold" panose="00000900000000000000"/>
              <a:cs typeface="Montserrat Ultra-Bold" panose="00000900000000000000"/>
              <a:sym typeface="Montserrat Ultra-Bold" panose="00000900000000000000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3891474" y="3031039"/>
            <a:ext cx="14261461" cy="758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525"/>
              </a:lnSpc>
            </a:pPr>
            <a:r>
              <a:rPr lang="en-US" sz="6210">
                <a:solidFill>
                  <a:srgbClr val="3E67C8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Mathematical Representation</a:t>
            </a:r>
            <a:endParaRPr lang="en-US" sz="6210">
              <a:solidFill>
                <a:srgbClr val="3E67C8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607537" y="3932127"/>
            <a:ext cx="9414667" cy="503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80"/>
              </a:lnSpc>
            </a:pPr>
            <a:r>
              <a:rPr lang="en-US" sz="3240" b="1">
                <a:solidFill>
                  <a:srgbClr val="FFFFFF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Forward Diffusion Process (Noise Addition)</a:t>
            </a:r>
            <a:endParaRPr lang="en-US" sz="3240" b="1">
              <a:solidFill>
                <a:srgbClr val="FFFFFF"/>
              </a:solidFill>
              <a:latin typeface="Montserrat Bold" panose="00000800000000000000"/>
              <a:ea typeface="Montserrat Bold" panose="00000800000000000000"/>
              <a:cs typeface="Montserrat Bold" panose="00000800000000000000"/>
              <a:sym typeface="Montserrat Bold" panose="00000800000000000000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348942" y="4567955"/>
            <a:ext cx="17452003" cy="906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  <a:spcBef>
                <a:spcPct val="0"/>
              </a:spcBef>
            </a:pPr>
            <a:r>
              <a:rPr lang="en-US" sz="257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Diffusion models are based on a Markov chain, where a clean data sample x_0 undergoes gradual corruption:</a:t>
            </a:r>
            <a:endParaRPr lang="en-US" sz="2570">
              <a:solidFill>
                <a:srgbClr val="000000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17367864" y="1100865"/>
            <a:ext cx="399158" cy="63290"/>
            <a:chOff x="0" y="0"/>
            <a:chExt cx="105128" cy="1666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5128" cy="16669"/>
            </a:xfrm>
            <a:custGeom>
              <a:avLst/>
              <a:gdLst/>
              <a:ahLst/>
              <a:cxnLst/>
              <a:rect l="l" t="t" r="r" b="b"/>
              <a:pathLst>
                <a:path w="105128" h="16669">
                  <a:moveTo>
                    <a:pt x="0" y="0"/>
                  </a:moveTo>
                  <a:lnTo>
                    <a:pt x="105128" y="0"/>
                  </a:lnTo>
                  <a:lnTo>
                    <a:pt x="105128" y="16669"/>
                  </a:lnTo>
                  <a:lnTo>
                    <a:pt x="0" y="16669"/>
                  </a:lnTo>
                  <a:close/>
                </a:path>
              </a:pathLst>
            </a:custGeom>
            <a:gradFill rotWithShape="1">
              <a:gsLst>
                <a:gs pos="0">
                  <a:srgbClr val="006CCD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05128" cy="547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00"/>
                </a:lnSpc>
              </a:pPr>
            </a:p>
          </p:txBody>
        </p:sp>
      </p:grpSp>
      <p:grpSp>
        <p:nvGrpSpPr>
          <p:cNvPr id="6" name="Group 6"/>
          <p:cNvGrpSpPr/>
          <p:nvPr/>
        </p:nvGrpSpPr>
        <p:grpSpPr>
          <a:xfrm rot="0">
            <a:off x="17367864" y="1243254"/>
            <a:ext cx="399158" cy="63290"/>
            <a:chOff x="0" y="0"/>
            <a:chExt cx="105128" cy="1666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05128" cy="16669"/>
            </a:xfrm>
            <a:custGeom>
              <a:avLst/>
              <a:gdLst/>
              <a:ahLst/>
              <a:cxnLst/>
              <a:rect l="l" t="t" r="r" b="b"/>
              <a:pathLst>
                <a:path w="105128" h="16669">
                  <a:moveTo>
                    <a:pt x="0" y="0"/>
                  </a:moveTo>
                  <a:lnTo>
                    <a:pt x="105128" y="0"/>
                  </a:lnTo>
                  <a:lnTo>
                    <a:pt x="105128" y="16669"/>
                  </a:lnTo>
                  <a:lnTo>
                    <a:pt x="0" y="16669"/>
                  </a:lnTo>
                  <a:close/>
                </a:path>
              </a:pathLst>
            </a:custGeom>
            <a:gradFill rotWithShape="1">
              <a:gsLst>
                <a:gs pos="0">
                  <a:srgbClr val="006CCD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05128" cy="547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00"/>
                </a:lnSpc>
              </a:pPr>
            </a:p>
          </p:txBody>
        </p:sp>
      </p:grpSp>
      <p:sp>
        <p:nvSpPr>
          <p:cNvPr id="9" name="Freeform 9"/>
          <p:cNvSpPr/>
          <p:nvPr/>
        </p:nvSpPr>
        <p:spPr>
          <a:xfrm>
            <a:off x="17259300" y="9056569"/>
            <a:ext cx="403461" cy="403461"/>
          </a:xfrm>
          <a:custGeom>
            <a:avLst/>
            <a:gdLst/>
            <a:ahLst/>
            <a:cxnLst/>
            <a:rect l="l" t="t" r="r" b="b"/>
            <a:pathLst>
              <a:path w="403461" h="403461">
                <a:moveTo>
                  <a:pt x="0" y="0"/>
                </a:moveTo>
                <a:lnTo>
                  <a:pt x="403461" y="0"/>
                </a:lnTo>
                <a:lnTo>
                  <a:pt x="403461" y="403462"/>
                </a:lnTo>
                <a:lnTo>
                  <a:pt x="0" y="4034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AutoShape 10"/>
          <p:cNvSpPr/>
          <p:nvPr/>
        </p:nvSpPr>
        <p:spPr>
          <a:xfrm>
            <a:off x="-550598" y="1717649"/>
            <a:ext cx="19996945" cy="0"/>
          </a:xfrm>
          <a:prstGeom prst="line">
            <a:avLst/>
          </a:prstGeom>
          <a:ln w="38100" cap="flat">
            <a:gradFill>
              <a:gsLst>
                <a:gs pos="0">
                  <a:srgbClr val="006CCD">
                    <a:alpha val="0"/>
                  </a:srgbClr>
                </a:gs>
                <a:gs pos="50000">
                  <a:srgbClr val="3E67C8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</p:sp>
      <p:sp>
        <p:nvSpPr>
          <p:cNvPr id="11" name="Freeform 11"/>
          <p:cNvSpPr/>
          <p:nvPr/>
        </p:nvSpPr>
        <p:spPr>
          <a:xfrm>
            <a:off x="552801" y="147894"/>
            <a:ext cx="2616259" cy="1569755"/>
          </a:xfrm>
          <a:custGeom>
            <a:avLst/>
            <a:gdLst/>
            <a:ahLst/>
            <a:cxnLst/>
            <a:rect l="l" t="t" r="r" b="b"/>
            <a:pathLst>
              <a:path w="2616259" h="1569755">
                <a:moveTo>
                  <a:pt x="0" y="0"/>
                </a:moveTo>
                <a:lnTo>
                  <a:pt x="2616259" y="0"/>
                </a:lnTo>
                <a:lnTo>
                  <a:pt x="2616259" y="1569755"/>
                </a:lnTo>
                <a:lnTo>
                  <a:pt x="0" y="156975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12" name="Group 12"/>
          <p:cNvGrpSpPr/>
          <p:nvPr/>
        </p:nvGrpSpPr>
        <p:grpSpPr>
          <a:xfrm rot="0">
            <a:off x="1348942" y="3837535"/>
            <a:ext cx="10108217" cy="778045"/>
            <a:chOff x="0" y="0"/>
            <a:chExt cx="2055348" cy="15820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055348" cy="158203"/>
            </a:xfrm>
            <a:custGeom>
              <a:avLst/>
              <a:gdLst/>
              <a:ahLst/>
              <a:cxnLst/>
              <a:rect l="l" t="t" r="r" b="b"/>
              <a:pathLst>
                <a:path w="2055348" h="158203">
                  <a:moveTo>
                    <a:pt x="0" y="0"/>
                  </a:moveTo>
                  <a:lnTo>
                    <a:pt x="2055348" y="0"/>
                  </a:lnTo>
                  <a:lnTo>
                    <a:pt x="2055348" y="158203"/>
                  </a:lnTo>
                  <a:lnTo>
                    <a:pt x="0" y="158203"/>
                  </a:lnTo>
                  <a:close/>
                </a:path>
              </a:pathLst>
            </a:custGeom>
            <a:gradFill rotWithShape="1">
              <a:gsLst>
                <a:gs pos="0">
                  <a:srgbClr val="006CCD">
                    <a:alpha val="100000"/>
                  </a:srgbClr>
                </a:gs>
                <a:gs pos="100000">
                  <a:srgbClr val="BF5EA4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2055348" cy="196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00"/>
                </a:lnSpc>
              </a:pPr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957214" y="1985985"/>
            <a:ext cx="20082520" cy="826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70"/>
              </a:lnSpc>
            </a:pPr>
            <a:r>
              <a:rPr lang="en-US" sz="6710" b="1">
                <a:solidFill>
                  <a:srgbClr val="3E67C8"/>
                </a:solidFill>
                <a:latin typeface="Montserrat Ultra-Bold" panose="00000900000000000000"/>
                <a:ea typeface="Montserrat Ultra-Bold" panose="00000900000000000000"/>
                <a:cs typeface="Montserrat Ultra-Bold" panose="00000900000000000000"/>
                <a:sym typeface="Montserrat Ultra-Bold" panose="00000900000000000000"/>
              </a:rPr>
              <a:t>Understanding the Diffusion Process</a:t>
            </a:r>
            <a:endParaRPr lang="en-US" sz="6710" b="1">
              <a:solidFill>
                <a:srgbClr val="3E67C8"/>
              </a:solidFill>
              <a:latin typeface="Montserrat Ultra-Bold" panose="00000900000000000000"/>
              <a:ea typeface="Montserrat Ultra-Bold" panose="00000900000000000000"/>
              <a:cs typeface="Montserrat Ultra-Bold" panose="00000900000000000000"/>
              <a:sym typeface="Montserrat Ultra-Bold" panose="00000900000000000000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4026539" y="3031039"/>
            <a:ext cx="14261461" cy="758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525"/>
              </a:lnSpc>
            </a:pPr>
            <a:r>
              <a:rPr lang="en-US" sz="6210">
                <a:solidFill>
                  <a:srgbClr val="3E67C8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Mathematical Representation</a:t>
            </a:r>
            <a:endParaRPr lang="en-US" sz="6210">
              <a:solidFill>
                <a:srgbClr val="3E67C8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607537" y="3970227"/>
            <a:ext cx="9414667" cy="503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80"/>
              </a:lnSpc>
            </a:pPr>
            <a:r>
              <a:rPr lang="en-US" sz="3240" b="1">
                <a:solidFill>
                  <a:srgbClr val="FFFFFF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Forward Diffusion Process (Noise Addition)</a:t>
            </a:r>
            <a:endParaRPr lang="en-US" sz="3240" b="1">
              <a:solidFill>
                <a:srgbClr val="FFFFFF"/>
              </a:solidFill>
              <a:latin typeface="Montserrat Bold" panose="00000800000000000000"/>
              <a:ea typeface="Montserrat Bold" panose="00000800000000000000"/>
              <a:cs typeface="Montserrat Bold" panose="00000800000000000000"/>
              <a:sym typeface="Montserrat Bold" panose="00000800000000000000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607537" y="5067300"/>
            <a:ext cx="16680463" cy="2341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40"/>
              </a:lnSpc>
              <a:spcBef>
                <a:spcPct val="0"/>
              </a:spcBef>
            </a:pPr>
            <a:r>
              <a:rPr lang="en-US" sz="2670" b="1">
                <a:solidFill>
                  <a:srgbClr val="000000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Why do we use Gaussian noise?</a:t>
            </a:r>
            <a:endParaRPr lang="en-US" sz="2670" b="1">
              <a:solidFill>
                <a:srgbClr val="000000"/>
              </a:solidFill>
              <a:latin typeface="Poppins Bold" panose="00000800000000000000"/>
              <a:ea typeface="Poppins Bold" panose="00000800000000000000"/>
              <a:cs typeface="Poppins Bold" panose="00000800000000000000"/>
              <a:sym typeface="Poppins Bold" panose="00000800000000000000"/>
            </a:endParaRPr>
          </a:p>
          <a:p>
            <a:pPr algn="l">
              <a:lnSpc>
                <a:spcPts val="3740"/>
              </a:lnSpc>
              <a:spcBef>
                <a:spcPct val="0"/>
              </a:spcBef>
            </a:pPr>
          </a:p>
          <a:p>
            <a:pPr algn="l">
              <a:lnSpc>
                <a:spcPts val="3740"/>
              </a:lnSpc>
              <a:spcBef>
                <a:spcPct val="0"/>
              </a:spcBef>
            </a:pPr>
            <a:r>
              <a:rPr lang="en-US" sz="267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The Central Limit Theorem justifies that many natural transformations result in Gaussian noise.</a:t>
            </a:r>
            <a:endParaRPr lang="en-US" sz="2670">
              <a:solidFill>
                <a:srgbClr val="000000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algn="l">
              <a:lnSpc>
                <a:spcPts val="3740"/>
              </a:lnSpc>
              <a:spcBef>
                <a:spcPct val="0"/>
              </a:spcBef>
            </a:pPr>
            <a:r>
              <a:rPr lang="en-US" sz="267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Gaussian noise is mathematically convenient for diffusion because it is easy to manipulate and compute.</a:t>
            </a:r>
            <a:endParaRPr lang="en-US" sz="2670">
              <a:solidFill>
                <a:srgbClr val="000000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17367864" y="1100865"/>
            <a:ext cx="399158" cy="63290"/>
            <a:chOff x="0" y="0"/>
            <a:chExt cx="105128" cy="1666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5128" cy="16669"/>
            </a:xfrm>
            <a:custGeom>
              <a:avLst/>
              <a:gdLst/>
              <a:ahLst/>
              <a:cxnLst/>
              <a:rect l="l" t="t" r="r" b="b"/>
              <a:pathLst>
                <a:path w="105128" h="16669">
                  <a:moveTo>
                    <a:pt x="0" y="0"/>
                  </a:moveTo>
                  <a:lnTo>
                    <a:pt x="105128" y="0"/>
                  </a:lnTo>
                  <a:lnTo>
                    <a:pt x="105128" y="16669"/>
                  </a:lnTo>
                  <a:lnTo>
                    <a:pt x="0" y="16669"/>
                  </a:lnTo>
                  <a:close/>
                </a:path>
              </a:pathLst>
            </a:custGeom>
            <a:gradFill rotWithShape="1">
              <a:gsLst>
                <a:gs pos="0">
                  <a:srgbClr val="006CCD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05128" cy="547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00"/>
                </a:lnSpc>
              </a:pPr>
            </a:p>
          </p:txBody>
        </p:sp>
      </p:grpSp>
      <p:grpSp>
        <p:nvGrpSpPr>
          <p:cNvPr id="6" name="Group 6"/>
          <p:cNvGrpSpPr/>
          <p:nvPr/>
        </p:nvGrpSpPr>
        <p:grpSpPr>
          <a:xfrm rot="0">
            <a:off x="17367864" y="1243254"/>
            <a:ext cx="399158" cy="63290"/>
            <a:chOff x="0" y="0"/>
            <a:chExt cx="105128" cy="1666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05128" cy="16669"/>
            </a:xfrm>
            <a:custGeom>
              <a:avLst/>
              <a:gdLst/>
              <a:ahLst/>
              <a:cxnLst/>
              <a:rect l="l" t="t" r="r" b="b"/>
              <a:pathLst>
                <a:path w="105128" h="16669">
                  <a:moveTo>
                    <a:pt x="0" y="0"/>
                  </a:moveTo>
                  <a:lnTo>
                    <a:pt x="105128" y="0"/>
                  </a:lnTo>
                  <a:lnTo>
                    <a:pt x="105128" y="16669"/>
                  </a:lnTo>
                  <a:lnTo>
                    <a:pt x="0" y="16669"/>
                  </a:lnTo>
                  <a:close/>
                </a:path>
              </a:pathLst>
            </a:custGeom>
            <a:gradFill rotWithShape="1">
              <a:gsLst>
                <a:gs pos="0">
                  <a:srgbClr val="006CCD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05128" cy="547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00"/>
                </a:lnSpc>
              </a:pPr>
            </a:p>
          </p:txBody>
        </p:sp>
      </p:grpSp>
      <p:sp>
        <p:nvSpPr>
          <p:cNvPr id="9" name="Freeform 9"/>
          <p:cNvSpPr/>
          <p:nvPr/>
        </p:nvSpPr>
        <p:spPr>
          <a:xfrm>
            <a:off x="17259300" y="9056569"/>
            <a:ext cx="403461" cy="403461"/>
          </a:xfrm>
          <a:custGeom>
            <a:avLst/>
            <a:gdLst/>
            <a:ahLst/>
            <a:cxnLst/>
            <a:rect l="l" t="t" r="r" b="b"/>
            <a:pathLst>
              <a:path w="403461" h="403461">
                <a:moveTo>
                  <a:pt x="0" y="0"/>
                </a:moveTo>
                <a:lnTo>
                  <a:pt x="403461" y="0"/>
                </a:lnTo>
                <a:lnTo>
                  <a:pt x="403461" y="403462"/>
                </a:lnTo>
                <a:lnTo>
                  <a:pt x="0" y="4034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AutoShape 10"/>
          <p:cNvSpPr/>
          <p:nvPr/>
        </p:nvSpPr>
        <p:spPr>
          <a:xfrm>
            <a:off x="-550598" y="1717649"/>
            <a:ext cx="19996945" cy="0"/>
          </a:xfrm>
          <a:prstGeom prst="line">
            <a:avLst/>
          </a:prstGeom>
          <a:ln w="38100" cap="flat">
            <a:gradFill>
              <a:gsLst>
                <a:gs pos="0">
                  <a:srgbClr val="006CCD">
                    <a:alpha val="0"/>
                  </a:srgbClr>
                </a:gs>
                <a:gs pos="50000">
                  <a:srgbClr val="3E67C8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</p:sp>
      <p:sp>
        <p:nvSpPr>
          <p:cNvPr id="11" name="Freeform 11"/>
          <p:cNvSpPr/>
          <p:nvPr/>
        </p:nvSpPr>
        <p:spPr>
          <a:xfrm>
            <a:off x="552801" y="147894"/>
            <a:ext cx="2616259" cy="1569755"/>
          </a:xfrm>
          <a:custGeom>
            <a:avLst/>
            <a:gdLst/>
            <a:ahLst/>
            <a:cxnLst/>
            <a:rect l="l" t="t" r="r" b="b"/>
            <a:pathLst>
              <a:path w="2616259" h="1569755">
                <a:moveTo>
                  <a:pt x="0" y="0"/>
                </a:moveTo>
                <a:lnTo>
                  <a:pt x="2616259" y="0"/>
                </a:lnTo>
                <a:lnTo>
                  <a:pt x="2616259" y="1569755"/>
                </a:lnTo>
                <a:lnTo>
                  <a:pt x="0" y="156975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12" name="Group 12"/>
          <p:cNvGrpSpPr/>
          <p:nvPr/>
        </p:nvGrpSpPr>
        <p:grpSpPr>
          <a:xfrm rot="0">
            <a:off x="1348942" y="3837535"/>
            <a:ext cx="10108217" cy="778045"/>
            <a:chOff x="0" y="0"/>
            <a:chExt cx="2055348" cy="15820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055348" cy="158203"/>
            </a:xfrm>
            <a:custGeom>
              <a:avLst/>
              <a:gdLst/>
              <a:ahLst/>
              <a:cxnLst/>
              <a:rect l="l" t="t" r="r" b="b"/>
              <a:pathLst>
                <a:path w="2055348" h="158203">
                  <a:moveTo>
                    <a:pt x="0" y="0"/>
                  </a:moveTo>
                  <a:lnTo>
                    <a:pt x="2055348" y="0"/>
                  </a:lnTo>
                  <a:lnTo>
                    <a:pt x="2055348" y="158203"/>
                  </a:lnTo>
                  <a:lnTo>
                    <a:pt x="0" y="158203"/>
                  </a:lnTo>
                  <a:close/>
                </a:path>
              </a:pathLst>
            </a:custGeom>
            <a:gradFill rotWithShape="1">
              <a:gsLst>
                <a:gs pos="0">
                  <a:srgbClr val="006CCD">
                    <a:alpha val="100000"/>
                  </a:srgbClr>
                </a:gs>
                <a:gs pos="100000">
                  <a:srgbClr val="BF5EA4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2055348" cy="196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00"/>
                </a:lnSpc>
              </a:pPr>
            </a:p>
          </p:txBody>
        </p:sp>
      </p:grpSp>
      <p:sp>
        <p:nvSpPr>
          <p:cNvPr id="15" name="Freeform 15"/>
          <p:cNvSpPr/>
          <p:nvPr/>
        </p:nvSpPr>
        <p:spPr>
          <a:xfrm>
            <a:off x="4026539" y="5143500"/>
            <a:ext cx="10614526" cy="2777468"/>
          </a:xfrm>
          <a:custGeom>
            <a:avLst/>
            <a:gdLst/>
            <a:ahLst/>
            <a:cxnLst/>
            <a:rect l="l" t="t" r="r" b="b"/>
            <a:pathLst>
              <a:path w="10614526" h="2777468">
                <a:moveTo>
                  <a:pt x="0" y="0"/>
                </a:moveTo>
                <a:lnTo>
                  <a:pt x="10614526" y="0"/>
                </a:lnTo>
                <a:lnTo>
                  <a:pt x="10614526" y="2777468"/>
                </a:lnTo>
                <a:lnTo>
                  <a:pt x="0" y="277746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957214" y="1985985"/>
            <a:ext cx="20082520" cy="826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70"/>
              </a:lnSpc>
            </a:pPr>
            <a:r>
              <a:rPr lang="en-US" sz="6710" b="1">
                <a:solidFill>
                  <a:srgbClr val="3E67C8"/>
                </a:solidFill>
                <a:latin typeface="Montserrat Ultra-Bold" panose="00000900000000000000"/>
                <a:ea typeface="Montserrat Ultra-Bold" panose="00000900000000000000"/>
                <a:cs typeface="Montserrat Ultra-Bold" panose="00000900000000000000"/>
                <a:sym typeface="Montserrat Ultra-Bold" panose="00000900000000000000"/>
              </a:rPr>
              <a:t>Understanding the Diffusion Process</a:t>
            </a:r>
            <a:endParaRPr lang="en-US" sz="6710" b="1">
              <a:solidFill>
                <a:srgbClr val="3E67C8"/>
              </a:solidFill>
              <a:latin typeface="Montserrat Ultra-Bold" panose="00000900000000000000"/>
              <a:ea typeface="Montserrat Ultra-Bold" panose="00000900000000000000"/>
              <a:cs typeface="Montserrat Ultra-Bold" panose="00000900000000000000"/>
              <a:sym typeface="Montserrat Ultra-Bold" panose="00000900000000000000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4026539" y="3031039"/>
            <a:ext cx="14261461" cy="758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525"/>
              </a:lnSpc>
            </a:pPr>
            <a:r>
              <a:rPr lang="en-US" sz="6210">
                <a:solidFill>
                  <a:srgbClr val="3E67C8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Mathematical Representation</a:t>
            </a:r>
            <a:endParaRPr lang="en-US" sz="6210">
              <a:solidFill>
                <a:srgbClr val="3E67C8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607537" y="3970227"/>
            <a:ext cx="9414667" cy="503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80"/>
              </a:lnSpc>
            </a:pPr>
            <a:r>
              <a:rPr lang="en-US" sz="3240" b="1">
                <a:solidFill>
                  <a:srgbClr val="FFFFFF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Forward Diffusion Process (Noise Addition)</a:t>
            </a:r>
            <a:endParaRPr lang="en-US" sz="3240" b="1">
              <a:solidFill>
                <a:srgbClr val="FFFFFF"/>
              </a:solidFill>
              <a:latin typeface="Montserrat Bold" panose="00000800000000000000"/>
              <a:ea typeface="Montserrat Bold" panose="00000800000000000000"/>
              <a:cs typeface="Montserrat Bold" panose="00000800000000000000"/>
              <a:sym typeface="Montserrat Bold" panose="0000080000000000000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17367864" y="1100865"/>
            <a:ext cx="399158" cy="63290"/>
            <a:chOff x="0" y="0"/>
            <a:chExt cx="105128" cy="1666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5128" cy="16669"/>
            </a:xfrm>
            <a:custGeom>
              <a:avLst/>
              <a:gdLst/>
              <a:ahLst/>
              <a:cxnLst/>
              <a:rect l="l" t="t" r="r" b="b"/>
              <a:pathLst>
                <a:path w="105128" h="16669">
                  <a:moveTo>
                    <a:pt x="0" y="0"/>
                  </a:moveTo>
                  <a:lnTo>
                    <a:pt x="105128" y="0"/>
                  </a:lnTo>
                  <a:lnTo>
                    <a:pt x="105128" y="16669"/>
                  </a:lnTo>
                  <a:lnTo>
                    <a:pt x="0" y="16669"/>
                  </a:lnTo>
                  <a:close/>
                </a:path>
              </a:pathLst>
            </a:custGeom>
            <a:gradFill rotWithShape="1">
              <a:gsLst>
                <a:gs pos="0">
                  <a:srgbClr val="006CCD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05128" cy="547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00"/>
                </a:lnSpc>
              </a:pPr>
            </a:p>
          </p:txBody>
        </p:sp>
      </p:grpSp>
      <p:grpSp>
        <p:nvGrpSpPr>
          <p:cNvPr id="6" name="Group 6"/>
          <p:cNvGrpSpPr/>
          <p:nvPr/>
        </p:nvGrpSpPr>
        <p:grpSpPr>
          <a:xfrm rot="0">
            <a:off x="17367864" y="1243254"/>
            <a:ext cx="399158" cy="63290"/>
            <a:chOff x="0" y="0"/>
            <a:chExt cx="105128" cy="1666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05128" cy="16669"/>
            </a:xfrm>
            <a:custGeom>
              <a:avLst/>
              <a:gdLst/>
              <a:ahLst/>
              <a:cxnLst/>
              <a:rect l="l" t="t" r="r" b="b"/>
              <a:pathLst>
                <a:path w="105128" h="16669">
                  <a:moveTo>
                    <a:pt x="0" y="0"/>
                  </a:moveTo>
                  <a:lnTo>
                    <a:pt x="105128" y="0"/>
                  </a:lnTo>
                  <a:lnTo>
                    <a:pt x="105128" y="16669"/>
                  </a:lnTo>
                  <a:lnTo>
                    <a:pt x="0" y="16669"/>
                  </a:lnTo>
                  <a:close/>
                </a:path>
              </a:pathLst>
            </a:custGeom>
            <a:gradFill rotWithShape="1">
              <a:gsLst>
                <a:gs pos="0">
                  <a:srgbClr val="006CCD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05128" cy="547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00"/>
                </a:lnSpc>
              </a:pPr>
            </a:p>
          </p:txBody>
        </p:sp>
      </p:grpSp>
      <p:sp>
        <p:nvSpPr>
          <p:cNvPr id="9" name="Freeform 9"/>
          <p:cNvSpPr/>
          <p:nvPr/>
        </p:nvSpPr>
        <p:spPr>
          <a:xfrm>
            <a:off x="17259300" y="9056569"/>
            <a:ext cx="403461" cy="403461"/>
          </a:xfrm>
          <a:custGeom>
            <a:avLst/>
            <a:gdLst/>
            <a:ahLst/>
            <a:cxnLst/>
            <a:rect l="l" t="t" r="r" b="b"/>
            <a:pathLst>
              <a:path w="403461" h="403461">
                <a:moveTo>
                  <a:pt x="0" y="0"/>
                </a:moveTo>
                <a:lnTo>
                  <a:pt x="403461" y="0"/>
                </a:lnTo>
                <a:lnTo>
                  <a:pt x="403461" y="403462"/>
                </a:lnTo>
                <a:lnTo>
                  <a:pt x="0" y="4034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AutoShape 10"/>
          <p:cNvSpPr/>
          <p:nvPr/>
        </p:nvSpPr>
        <p:spPr>
          <a:xfrm>
            <a:off x="-550598" y="1717649"/>
            <a:ext cx="19996945" cy="0"/>
          </a:xfrm>
          <a:prstGeom prst="line">
            <a:avLst/>
          </a:prstGeom>
          <a:ln w="38100" cap="flat">
            <a:gradFill>
              <a:gsLst>
                <a:gs pos="0">
                  <a:srgbClr val="006CCD">
                    <a:alpha val="0"/>
                  </a:srgbClr>
                </a:gs>
                <a:gs pos="50000">
                  <a:srgbClr val="3E67C8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</p:sp>
      <p:sp>
        <p:nvSpPr>
          <p:cNvPr id="11" name="Freeform 11"/>
          <p:cNvSpPr/>
          <p:nvPr/>
        </p:nvSpPr>
        <p:spPr>
          <a:xfrm>
            <a:off x="552801" y="147894"/>
            <a:ext cx="2616259" cy="1569755"/>
          </a:xfrm>
          <a:custGeom>
            <a:avLst/>
            <a:gdLst/>
            <a:ahLst/>
            <a:cxnLst/>
            <a:rect l="l" t="t" r="r" b="b"/>
            <a:pathLst>
              <a:path w="2616259" h="1569755">
                <a:moveTo>
                  <a:pt x="0" y="0"/>
                </a:moveTo>
                <a:lnTo>
                  <a:pt x="2616259" y="0"/>
                </a:lnTo>
                <a:lnTo>
                  <a:pt x="2616259" y="1569755"/>
                </a:lnTo>
                <a:lnTo>
                  <a:pt x="0" y="156975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12" name="Group 12"/>
          <p:cNvGrpSpPr/>
          <p:nvPr/>
        </p:nvGrpSpPr>
        <p:grpSpPr>
          <a:xfrm rot="0">
            <a:off x="1348942" y="3799435"/>
            <a:ext cx="10108217" cy="778045"/>
            <a:chOff x="0" y="0"/>
            <a:chExt cx="2055348" cy="15820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055348" cy="158203"/>
            </a:xfrm>
            <a:custGeom>
              <a:avLst/>
              <a:gdLst/>
              <a:ahLst/>
              <a:cxnLst/>
              <a:rect l="l" t="t" r="r" b="b"/>
              <a:pathLst>
                <a:path w="2055348" h="158203">
                  <a:moveTo>
                    <a:pt x="0" y="0"/>
                  </a:moveTo>
                  <a:lnTo>
                    <a:pt x="2055348" y="0"/>
                  </a:lnTo>
                  <a:lnTo>
                    <a:pt x="2055348" y="158203"/>
                  </a:lnTo>
                  <a:lnTo>
                    <a:pt x="0" y="158203"/>
                  </a:lnTo>
                  <a:close/>
                </a:path>
              </a:pathLst>
            </a:custGeom>
            <a:gradFill rotWithShape="1">
              <a:gsLst>
                <a:gs pos="0">
                  <a:srgbClr val="006CCD">
                    <a:alpha val="100000"/>
                  </a:srgbClr>
                </a:gs>
                <a:gs pos="100000">
                  <a:srgbClr val="BF5EA4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2055348" cy="196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00"/>
                </a:lnSpc>
              </a:pPr>
            </a:p>
          </p:txBody>
        </p:sp>
      </p:grpSp>
      <p:sp>
        <p:nvSpPr>
          <p:cNvPr id="15" name="Freeform 15"/>
          <p:cNvSpPr/>
          <p:nvPr/>
        </p:nvSpPr>
        <p:spPr>
          <a:xfrm>
            <a:off x="1348942" y="5036055"/>
            <a:ext cx="12265272" cy="5459923"/>
          </a:xfrm>
          <a:custGeom>
            <a:avLst/>
            <a:gdLst/>
            <a:ahLst/>
            <a:cxnLst/>
            <a:rect l="l" t="t" r="r" b="b"/>
            <a:pathLst>
              <a:path w="12265272" h="5459923">
                <a:moveTo>
                  <a:pt x="0" y="0"/>
                </a:moveTo>
                <a:lnTo>
                  <a:pt x="12265272" y="0"/>
                </a:lnTo>
                <a:lnTo>
                  <a:pt x="12265272" y="5459924"/>
                </a:lnTo>
                <a:lnTo>
                  <a:pt x="0" y="545992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861964" y="1995510"/>
            <a:ext cx="20082520" cy="8531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150"/>
              </a:lnSpc>
            </a:pPr>
            <a:r>
              <a:rPr lang="en-US" sz="6910" b="1">
                <a:solidFill>
                  <a:srgbClr val="3E67C8"/>
                </a:solidFill>
                <a:latin typeface="Montserrat Ultra-Bold" panose="00000900000000000000"/>
                <a:ea typeface="Montserrat Ultra-Bold" panose="00000900000000000000"/>
                <a:cs typeface="Montserrat Ultra-Bold" panose="00000900000000000000"/>
                <a:sym typeface="Montserrat Ultra-Bold" panose="00000900000000000000"/>
              </a:rPr>
              <a:t>Understanding the Diffusion Process</a:t>
            </a:r>
            <a:endParaRPr lang="en-US" sz="6910" b="1">
              <a:solidFill>
                <a:srgbClr val="3E67C8"/>
              </a:solidFill>
              <a:latin typeface="Montserrat Ultra-Bold" panose="00000900000000000000"/>
              <a:ea typeface="Montserrat Ultra-Bold" panose="00000900000000000000"/>
              <a:cs typeface="Montserrat Ultra-Bold" panose="00000900000000000000"/>
              <a:sym typeface="Montserrat Ultra-Bold" panose="00000900000000000000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3891474" y="3031039"/>
            <a:ext cx="14261461" cy="758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525"/>
              </a:lnSpc>
            </a:pPr>
            <a:r>
              <a:rPr lang="en-US" sz="6210">
                <a:solidFill>
                  <a:srgbClr val="3E67C8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Mathematical Representation</a:t>
            </a:r>
            <a:endParaRPr lang="en-US" sz="6210">
              <a:solidFill>
                <a:srgbClr val="3E67C8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607537" y="3932127"/>
            <a:ext cx="9414667" cy="503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80"/>
              </a:lnSpc>
            </a:pPr>
            <a:r>
              <a:rPr lang="en-US" sz="3240" b="1">
                <a:solidFill>
                  <a:srgbClr val="FFFFFF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 Reverse Diffusion Process (Denoising)</a:t>
            </a:r>
            <a:endParaRPr lang="en-US" sz="3240" b="1">
              <a:solidFill>
                <a:srgbClr val="FFFFFF"/>
              </a:solidFill>
              <a:latin typeface="Montserrat Bold" panose="00000800000000000000"/>
              <a:ea typeface="Montserrat Bold" panose="00000800000000000000"/>
              <a:cs typeface="Montserrat Bold" panose="00000800000000000000"/>
              <a:sym typeface="Montserrat Bold" panose="00000800000000000000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348942" y="4567955"/>
            <a:ext cx="17452003" cy="458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  <a:spcBef>
                <a:spcPct val="0"/>
              </a:spcBef>
            </a:pPr>
            <a:r>
              <a:rPr lang="en-US" sz="257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To generate new samples, we reverse the noising process:</a:t>
            </a:r>
            <a:endParaRPr lang="en-US" sz="2570">
              <a:solidFill>
                <a:srgbClr val="000000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17367864" y="1100865"/>
            <a:ext cx="399158" cy="63290"/>
            <a:chOff x="0" y="0"/>
            <a:chExt cx="105128" cy="1666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5128" cy="16669"/>
            </a:xfrm>
            <a:custGeom>
              <a:avLst/>
              <a:gdLst/>
              <a:ahLst/>
              <a:cxnLst/>
              <a:rect l="l" t="t" r="r" b="b"/>
              <a:pathLst>
                <a:path w="105128" h="16669">
                  <a:moveTo>
                    <a:pt x="0" y="0"/>
                  </a:moveTo>
                  <a:lnTo>
                    <a:pt x="105128" y="0"/>
                  </a:lnTo>
                  <a:lnTo>
                    <a:pt x="105128" y="16669"/>
                  </a:lnTo>
                  <a:lnTo>
                    <a:pt x="0" y="16669"/>
                  </a:lnTo>
                  <a:close/>
                </a:path>
              </a:pathLst>
            </a:custGeom>
            <a:gradFill rotWithShape="1">
              <a:gsLst>
                <a:gs pos="0">
                  <a:srgbClr val="006CCD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05128" cy="547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00"/>
                </a:lnSpc>
              </a:pPr>
            </a:p>
          </p:txBody>
        </p:sp>
      </p:grpSp>
      <p:grpSp>
        <p:nvGrpSpPr>
          <p:cNvPr id="6" name="Group 6"/>
          <p:cNvGrpSpPr/>
          <p:nvPr/>
        </p:nvGrpSpPr>
        <p:grpSpPr>
          <a:xfrm rot="0">
            <a:off x="17367864" y="1243254"/>
            <a:ext cx="399158" cy="63290"/>
            <a:chOff x="0" y="0"/>
            <a:chExt cx="105128" cy="1666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05128" cy="16669"/>
            </a:xfrm>
            <a:custGeom>
              <a:avLst/>
              <a:gdLst/>
              <a:ahLst/>
              <a:cxnLst/>
              <a:rect l="l" t="t" r="r" b="b"/>
              <a:pathLst>
                <a:path w="105128" h="16669">
                  <a:moveTo>
                    <a:pt x="0" y="0"/>
                  </a:moveTo>
                  <a:lnTo>
                    <a:pt x="105128" y="0"/>
                  </a:lnTo>
                  <a:lnTo>
                    <a:pt x="105128" y="16669"/>
                  </a:lnTo>
                  <a:lnTo>
                    <a:pt x="0" y="16669"/>
                  </a:lnTo>
                  <a:close/>
                </a:path>
              </a:pathLst>
            </a:custGeom>
            <a:gradFill rotWithShape="1">
              <a:gsLst>
                <a:gs pos="0">
                  <a:srgbClr val="006CCD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05128" cy="547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00"/>
                </a:lnSpc>
              </a:pPr>
            </a:p>
          </p:txBody>
        </p:sp>
      </p:grpSp>
      <p:sp>
        <p:nvSpPr>
          <p:cNvPr id="9" name="Freeform 9"/>
          <p:cNvSpPr/>
          <p:nvPr/>
        </p:nvSpPr>
        <p:spPr>
          <a:xfrm>
            <a:off x="17259300" y="9056569"/>
            <a:ext cx="403461" cy="403461"/>
          </a:xfrm>
          <a:custGeom>
            <a:avLst/>
            <a:gdLst/>
            <a:ahLst/>
            <a:cxnLst/>
            <a:rect l="l" t="t" r="r" b="b"/>
            <a:pathLst>
              <a:path w="403461" h="403461">
                <a:moveTo>
                  <a:pt x="0" y="0"/>
                </a:moveTo>
                <a:lnTo>
                  <a:pt x="403461" y="0"/>
                </a:lnTo>
                <a:lnTo>
                  <a:pt x="403461" y="403462"/>
                </a:lnTo>
                <a:lnTo>
                  <a:pt x="0" y="4034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AutoShape 10"/>
          <p:cNvSpPr/>
          <p:nvPr/>
        </p:nvSpPr>
        <p:spPr>
          <a:xfrm>
            <a:off x="-550598" y="1717649"/>
            <a:ext cx="19996945" cy="0"/>
          </a:xfrm>
          <a:prstGeom prst="line">
            <a:avLst/>
          </a:prstGeom>
          <a:ln w="38100" cap="flat">
            <a:gradFill>
              <a:gsLst>
                <a:gs pos="0">
                  <a:srgbClr val="006CCD">
                    <a:alpha val="0"/>
                  </a:srgbClr>
                </a:gs>
                <a:gs pos="50000">
                  <a:srgbClr val="3E67C8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</p:sp>
      <p:sp>
        <p:nvSpPr>
          <p:cNvPr id="11" name="Freeform 11"/>
          <p:cNvSpPr/>
          <p:nvPr/>
        </p:nvSpPr>
        <p:spPr>
          <a:xfrm>
            <a:off x="552801" y="147894"/>
            <a:ext cx="2616259" cy="1569755"/>
          </a:xfrm>
          <a:custGeom>
            <a:avLst/>
            <a:gdLst/>
            <a:ahLst/>
            <a:cxnLst/>
            <a:rect l="l" t="t" r="r" b="b"/>
            <a:pathLst>
              <a:path w="2616259" h="1569755">
                <a:moveTo>
                  <a:pt x="0" y="0"/>
                </a:moveTo>
                <a:lnTo>
                  <a:pt x="2616259" y="0"/>
                </a:lnTo>
                <a:lnTo>
                  <a:pt x="2616259" y="1569755"/>
                </a:lnTo>
                <a:lnTo>
                  <a:pt x="0" y="156975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12" name="Group 12"/>
          <p:cNvGrpSpPr/>
          <p:nvPr/>
        </p:nvGrpSpPr>
        <p:grpSpPr>
          <a:xfrm rot="0">
            <a:off x="1348942" y="3799435"/>
            <a:ext cx="10108217" cy="778045"/>
            <a:chOff x="0" y="0"/>
            <a:chExt cx="2055348" cy="15820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055348" cy="158203"/>
            </a:xfrm>
            <a:custGeom>
              <a:avLst/>
              <a:gdLst/>
              <a:ahLst/>
              <a:cxnLst/>
              <a:rect l="l" t="t" r="r" b="b"/>
              <a:pathLst>
                <a:path w="2055348" h="158203">
                  <a:moveTo>
                    <a:pt x="0" y="0"/>
                  </a:moveTo>
                  <a:lnTo>
                    <a:pt x="2055348" y="0"/>
                  </a:lnTo>
                  <a:lnTo>
                    <a:pt x="2055348" y="158203"/>
                  </a:lnTo>
                  <a:lnTo>
                    <a:pt x="0" y="158203"/>
                  </a:lnTo>
                  <a:close/>
                </a:path>
              </a:pathLst>
            </a:custGeom>
            <a:gradFill rotWithShape="1">
              <a:gsLst>
                <a:gs pos="0">
                  <a:srgbClr val="006CCD">
                    <a:alpha val="100000"/>
                  </a:srgbClr>
                </a:gs>
                <a:gs pos="100000">
                  <a:srgbClr val="BF5EA4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2055348" cy="196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00"/>
                </a:lnSpc>
              </a:pPr>
            </a:p>
          </p:txBody>
        </p:sp>
      </p:grpSp>
      <p:sp>
        <p:nvSpPr>
          <p:cNvPr id="15" name="Freeform 15"/>
          <p:cNvSpPr/>
          <p:nvPr/>
        </p:nvSpPr>
        <p:spPr>
          <a:xfrm>
            <a:off x="2742997" y="5691905"/>
            <a:ext cx="11067964" cy="2508738"/>
          </a:xfrm>
          <a:custGeom>
            <a:avLst/>
            <a:gdLst/>
            <a:ahLst/>
            <a:cxnLst/>
            <a:rect l="l" t="t" r="r" b="b"/>
            <a:pathLst>
              <a:path w="11067964" h="2508738">
                <a:moveTo>
                  <a:pt x="0" y="0"/>
                </a:moveTo>
                <a:lnTo>
                  <a:pt x="11067964" y="0"/>
                </a:lnTo>
                <a:lnTo>
                  <a:pt x="11067964" y="2508739"/>
                </a:lnTo>
                <a:lnTo>
                  <a:pt x="0" y="250873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861964" y="1995510"/>
            <a:ext cx="20082520" cy="8531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150"/>
              </a:lnSpc>
            </a:pPr>
            <a:r>
              <a:rPr lang="en-US" sz="6910" b="1">
                <a:solidFill>
                  <a:srgbClr val="3E67C8"/>
                </a:solidFill>
                <a:latin typeface="Montserrat Ultra-Bold" panose="00000900000000000000"/>
                <a:ea typeface="Montserrat Ultra-Bold" panose="00000900000000000000"/>
                <a:cs typeface="Montserrat Ultra-Bold" panose="00000900000000000000"/>
                <a:sym typeface="Montserrat Ultra-Bold" panose="00000900000000000000"/>
              </a:rPr>
              <a:t>Understanding the Diffusion Process</a:t>
            </a:r>
            <a:endParaRPr lang="en-US" sz="6910" b="1">
              <a:solidFill>
                <a:srgbClr val="3E67C8"/>
              </a:solidFill>
              <a:latin typeface="Montserrat Ultra-Bold" panose="00000900000000000000"/>
              <a:ea typeface="Montserrat Ultra-Bold" panose="00000900000000000000"/>
              <a:cs typeface="Montserrat Ultra-Bold" panose="00000900000000000000"/>
              <a:sym typeface="Montserrat Ultra-Bold" panose="00000900000000000000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3891474" y="3031039"/>
            <a:ext cx="14261461" cy="758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525"/>
              </a:lnSpc>
            </a:pPr>
            <a:r>
              <a:rPr lang="en-US" sz="6210">
                <a:solidFill>
                  <a:srgbClr val="3E67C8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Mathematical Representation</a:t>
            </a:r>
            <a:endParaRPr lang="en-US" sz="6210">
              <a:solidFill>
                <a:srgbClr val="3E67C8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607537" y="3932127"/>
            <a:ext cx="9414667" cy="503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80"/>
              </a:lnSpc>
            </a:pPr>
            <a:r>
              <a:rPr lang="en-US" sz="3240" b="1">
                <a:solidFill>
                  <a:srgbClr val="FFFFFF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 Reverse Diffusion Process (Denoising)</a:t>
            </a:r>
            <a:endParaRPr lang="en-US" sz="3240" b="1">
              <a:solidFill>
                <a:srgbClr val="FFFFFF"/>
              </a:solidFill>
              <a:latin typeface="Montserrat Bold" panose="00000800000000000000"/>
              <a:ea typeface="Montserrat Bold" panose="00000800000000000000"/>
              <a:cs typeface="Montserrat Bold" panose="00000800000000000000"/>
              <a:sym typeface="Montserrat Bold" panose="00000800000000000000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17367864" y="1100865"/>
            <a:ext cx="399158" cy="63290"/>
            <a:chOff x="0" y="0"/>
            <a:chExt cx="105128" cy="1666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5128" cy="16669"/>
            </a:xfrm>
            <a:custGeom>
              <a:avLst/>
              <a:gdLst/>
              <a:ahLst/>
              <a:cxnLst/>
              <a:rect l="l" t="t" r="r" b="b"/>
              <a:pathLst>
                <a:path w="105128" h="16669">
                  <a:moveTo>
                    <a:pt x="0" y="0"/>
                  </a:moveTo>
                  <a:lnTo>
                    <a:pt x="105128" y="0"/>
                  </a:lnTo>
                  <a:lnTo>
                    <a:pt x="105128" y="16669"/>
                  </a:lnTo>
                  <a:lnTo>
                    <a:pt x="0" y="16669"/>
                  </a:lnTo>
                  <a:close/>
                </a:path>
              </a:pathLst>
            </a:custGeom>
            <a:gradFill rotWithShape="1">
              <a:gsLst>
                <a:gs pos="0">
                  <a:srgbClr val="006CCD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05128" cy="547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00"/>
                </a:lnSpc>
              </a:pPr>
            </a:p>
          </p:txBody>
        </p:sp>
      </p:grpSp>
      <p:grpSp>
        <p:nvGrpSpPr>
          <p:cNvPr id="6" name="Group 6"/>
          <p:cNvGrpSpPr/>
          <p:nvPr/>
        </p:nvGrpSpPr>
        <p:grpSpPr>
          <a:xfrm rot="0">
            <a:off x="17367864" y="1243254"/>
            <a:ext cx="399158" cy="63290"/>
            <a:chOff x="0" y="0"/>
            <a:chExt cx="105128" cy="1666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05128" cy="16669"/>
            </a:xfrm>
            <a:custGeom>
              <a:avLst/>
              <a:gdLst/>
              <a:ahLst/>
              <a:cxnLst/>
              <a:rect l="l" t="t" r="r" b="b"/>
              <a:pathLst>
                <a:path w="105128" h="16669">
                  <a:moveTo>
                    <a:pt x="0" y="0"/>
                  </a:moveTo>
                  <a:lnTo>
                    <a:pt x="105128" y="0"/>
                  </a:lnTo>
                  <a:lnTo>
                    <a:pt x="105128" y="16669"/>
                  </a:lnTo>
                  <a:lnTo>
                    <a:pt x="0" y="16669"/>
                  </a:lnTo>
                  <a:close/>
                </a:path>
              </a:pathLst>
            </a:custGeom>
            <a:gradFill rotWithShape="1">
              <a:gsLst>
                <a:gs pos="0">
                  <a:srgbClr val="006CCD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05128" cy="547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00"/>
                </a:lnSpc>
              </a:pPr>
            </a:p>
          </p:txBody>
        </p:sp>
      </p:grpSp>
      <p:sp>
        <p:nvSpPr>
          <p:cNvPr id="9" name="Freeform 9"/>
          <p:cNvSpPr/>
          <p:nvPr/>
        </p:nvSpPr>
        <p:spPr>
          <a:xfrm>
            <a:off x="17259300" y="9056569"/>
            <a:ext cx="403461" cy="403461"/>
          </a:xfrm>
          <a:custGeom>
            <a:avLst/>
            <a:gdLst/>
            <a:ahLst/>
            <a:cxnLst/>
            <a:rect l="l" t="t" r="r" b="b"/>
            <a:pathLst>
              <a:path w="403461" h="403461">
                <a:moveTo>
                  <a:pt x="0" y="0"/>
                </a:moveTo>
                <a:lnTo>
                  <a:pt x="403461" y="0"/>
                </a:lnTo>
                <a:lnTo>
                  <a:pt x="403461" y="403462"/>
                </a:lnTo>
                <a:lnTo>
                  <a:pt x="0" y="4034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AutoShape 10"/>
          <p:cNvSpPr/>
          <p:nvPr/>
        </p:nvSpPr>
        <p:spPr>
          <a:xfrm>
            <a:off x="-550598" y="1717649"/>
            <a:ext cx="19996945" cy="0"/>
          </a:xfrm>
          <a:prstGeom prst="line">
            <a:avLst/>
          </a:prstGeom>
          <a:ln w="38100" cap="flat">
            <a:gradFill>
              <a:gsLst>
                <a:gs pos="0">
                  <a:srgbClr val="006CCD">
                    <a:alpha val="0"/>
                  </a:srgbClr>
                </a:gs>
                <a:gs pos="50000">
                  <a:srgbClr val="3E67C8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</p:sp>
      <p:sp>
        <p:nvSpPr>
          <p:cNvPr id="11" name="Freeform 11"/>
          <p:cNvSpPr/>
          <p:nvPr/>
        </p:nvSpPr>
        <p:spPr>
          <a:xfrm>
            <a:off x="552801" y="147894"/>
            <a:ext cx="2616259" cy="1569755"/>
          </a:xfrm>
          <a:custGeom>
            <a:avLst/>
            <a:gdLst/>
            <a:ahLst/>
            <a:cxnLst/>
            <a:rect l="l" t="t" r="r" b="b"/>
            <a:pathLst>
              <a:path w="2616259" h="1569755">
                <a:moveTo>
                  <a:pt x="0" y="0"/>
                </a:moveTo>
                <a:lnTo>
                  <a:pt x="2616259" y="0"/>
                </a:lnTo>
                <a:lnTo>
                  <a:pt x="2616259" y="1569755"/>
                </a:lnTo>
                <a:lnTo>
                  <a:pt x="0" y="156975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12" name="Group 12"/>
          <p:cNvGrpSpPr/>
          <p:nvPr/>
        </p:nvGrpSpPr>
        <p:grpSpPr>
          <a:xfrm rot="0">
            <a:off x="1348942" y="3837535"/>
            <a:ext cx="6036981" cy="778045"/>
            <a:chOff x="0" y="0"/>
            <a:chExt cx="1227526" cy="15820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227526" cy="158203"/>
            </a:xfrm>
            <a:custGeom>
              <a:avLst/>
              <a:gdLst/>
              <a:ahLst/>
              <a:cxnLst/>
              <a:rect l="l" t="t" r="r" b="b"/>
              <a:pathLst>
                <a:path w="1227526" h="158203">
                  <a:moveTo>
                    <a:pt x="0" y="0"/>
                  </a:moveTo>
                  <a:lnTo>
                    <a:pt x="1227526" y="0"/>
                  </a:lnTo>
                  <a:lnTo>
                    <a:pt x="1227526" y="158203"/>
                  </a:lnTo>
                  <a:lnTo>
                    <a:pt x="0" y="158203"/>
                  </a:lnTo>
                  <a:close/>
                </a:path>
              </a:pathLst>
            </a:custGeom>
            <a:gradFill rotWithShape="1">
              <a:gsLst>
                <a:gs pos="0">
                  <a:srgbClr val="006CCD">
                    <a:alpha val="100000"/>
                  </a:srgbClr>
                </a:gs>
                <a:gs pos="100000">
                  <a:srgbClr val="BF5EA4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1227526" cy="196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00"/>
                </a:lnSpc>
              </a:pPr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957214" y="1985985"/>
            <a:ext cx="20082520" cy="826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70"/>
              </a:lnSpc>
            </a:pPr>
            <a:r>
              <a:rPr lang="en-US" sz="6710" b="1">
                <a:solidFill>
                  <a:srgbClr val="3E67C8"/>
                </a:solidFill>
                <a:latin typeface="Montserrat Ultra-Bold" panose="00000900000000000000"/>
                <a:ea typeface="Montserrat Ultra-Bold" panose="00000900000000000000"/>
                <a:cs typeface="Montserrat Ultra-Bold" panose="00000900000000000000"/>
                <a:sym typeface="Montserrat Ultra-Bold" panose="00000900000000000000"/>
              </a:rPr>
              <a:t>Mathematical Formulation of VAEs</a:t>
            </a:r>
            <a:endParaRPr lang="en-US" sz="6710" b="1">
              <a:solidFill>
                <a:srgbClr val="3E67C8"/>
              </a:solidFill>
              <a:latin typeface="Montserrat Ultra-Bold" panose="00000900000000000000"/>
              <a:ea typeface="Montserrat Ultra-Bold" panose="00000900000000000000"/>
              <a:cs typeface="Montserrat Ultra-Bold" panose="00000900000000000000"/>
              <a:sym typeface="Montserrat Ultra-Bold" panose="00000900000000000000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4026539" y="3031039"/>
            <a:ext cx="14261461" cy="758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525"/>
              </a:lnSpc>
            </a:pPr>
            <a:r>
              <a:rPr lang="en-US" sz="6210">
                <a:solidFill>
                  <a:srgbClr val="3E67C8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Mathematical Representation</a:t>
            </a:r>
            <a:endParaRPr lang="en-US" sz="6210">
              <a:solidFill>
                <a:srgbClr val="3E67C8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607537" y="3970227"/>
            <a:ext cx="5525183" cy="503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80"/>
              </a:lnSpc>
            </a:pPr>
            <a:r>
              <a:rPr lang="en-US" sz="3240" b="1">
                <a:solidFill>
                  <a:srgbClr val="FFFFFF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 KL Divergence in VAEs</a:t>
            </a:r>
            <a:endParaRPr lang="en-US" sz="3240" b="1">
              <a:solidFill>
                <a:srgbClr val="FFFFFF"/>
              </a:solidFill>
              <a:latin typeface="Montserrat Bold" panose="00000800000000000000"/>
              <a:ea typeface="Montserrat Bold" panose="00000800000000000000"/>
              <a:cs typeface="Montserrat Bold" panose="00000800000000000000"/>
              <a:sym typeface="Montserrat Bold" panose="00000800000000000000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607537" y="5057775"/>
            <a:ext cx="15651763" cy="3265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00"/>
              </a:lnSpc>
            </a:pPr>
            <a:r>
              <a:rPr lang="en-US" sz="307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VAEs improve autoencoders by enforcing a structured latent space. Instead of learning a fixed encoding, we assume that the latent variable zzz follows a probabilistic distribution.</a:t>
            </a:r>
            <a:endParaRPr lang="en-US" sz="3070">
              <a:solidFill>
                <a:srgbClr val="000000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algn="l">
              <a:lnSpc>
                <a:spcPts val="4300"/>
              </a:lnSpc>
            </a:pPr>
          </a:p>
          <a:p>
            <a:pPr algn="l">
              <a:lnSpc>
                <a:spcPts val="4300"/>
              </a:lnSpc>
            </a:pPr>
            <a:r>
              <a:rPr lang="en-US" sz="307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We want the encoded latent representation to follow a standard normal distribution p(z)=N(0,I). This ensures that generated samples are smooth.</a:t>
            </a:r>
            <a:endParaRPr lang="en-US" sz="3070">
              <a:solidFill>
                <a:srgbClr val="000000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 rot="5400000">
            <a:off x="1857542" y="4080123"/>
            <a:ext cx="510937" cy="453341"/>
          </a:xfrm>
          <a:custGeom>
            <a:avLst/>
            <a:gdLst/>
            <a:ahLst/>
            <a:cxnLst/>
            <a:rect l="l" t="t" r="r" b="b"/>
            <a:pathLst>
              <a:path w="510937" h="453341">
                <a:moveTo>
                  <a:pt x="0" y="0"/>
                </a:moveTo>
                <a:lnTo>
                  <a:pt x="510937" y="0"/>
                </a:lnTo>
                <a:lnTo>
                  <a:pt x="510937" y="453341"/>
                </a:lnTo>
                <a:lnTo>
                  <a:pt x="0" y="4533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2608267" y="4004898"/>
            <a:ext cx="3773019" cy="5180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95"/>
              </a:lnSpc>
              <a:spcBef>
                <a:spcPct val="0"/>
              </a:spcBef>
            </a:pPr>
            <a:r>
              <a:rPr lang="en-US" sz="2855" spc="-57">
                <a:solidFill>
                  <a:srgbClr val="051D4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Introduction</a:t>
            </a:r>
            <a:endParaRPr lang="en-US" sz="2855" spc="-57">
              <a:solidFill>
                <a:srgbClr val="051D40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7428256" y="4004898"/>
            <a:ext cx="660851" cy="5180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995"/>
              </a:lnSpc>
              <a:spcBef>
                <a:spcPct val="0"/>
              </a:spcBef>
            </a:pPr>
            <a:r>
              <a:rPr lang="en-US" sz="2855" spc="-57">
                <a:solidFill>
                  <a:srgbClr val="051D4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01</a:t>
            </a:r>
            <a:endParaRPr lang="en-US" sz="2855" spc="-57">
              <a:solidFill>
                <a:srgbClr val="051D40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6" name="Freeform 6"/>
          <p:cNvSpPr/>
          <p:nvPr/>
        </p:nvSpPr>
        <p:spPr>
          <a:xfrm rot="5400000">
            <a:off x="1857542" y="4705630"/>
            <a:ext cx="510937" cy="453341"/>
          </a:xfrm>
          <a:custGeom>
            <a:avLst/>
            <a:gdLst/>
            <a:ahLst/>
            <a:cxnLst/>
            <a:rect l="l" t="t" r="r" b="b"/>
            <a:pathLst>
              <a:path w="510937" h="453341">
                <a:moveTo>
                  <a:pt x="0" y="0"/>
                </a:moveTo>
                <a:lnTo>
                  <a:pt x="510937" y="0"/>
                </a:lnTo>
                <a:lnTo>
                  <a:pt x="510937" y="453341"/>
                </a:lnTo>
                <a:lnTo>
                  <a:pt x="0" y="45334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2608267" y="4630405"/>
            <a:ext cx="4143021" cy="5180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95"/>
              </a:lnSpc>
              <a:spcBef>
                <a:spcPct val="0"/>
              </a:spcBef>
            </a:pPr>
            <a:r>
              <a:rPr lang="en-US" sz="2855" spc="-57">
                <a:solidFill>
                  <a:srgbClr val="051D4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The Foundations</a:t>
            </a:r>
            <a:r>
              <a:rPr lang="en-US" sz="2855" spc="-57">
                <a:solidFill>
                  <a:srgbClr val="051D4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 </a:t>
            </a:r>
            <a:endParaRPr lang="en-US" sz="2855" spc="-57">
              <a:solidFill>
                <a:srgbClr val="051D40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7428256" y="4630405"/>
            <a:ext cx="660851" cy="5180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995"/>
              </a:lnSpc>
              <a:spcBef>
                <a:spcPct val="0"/>
              </a:spcBef>
            </a:pPr>
            <a:r>
              <a:rPr lang="en-US" sz="2855" spc="-57">
                <a:solidFill>
                  <a:srgbClr val="051D4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02</a:t>
            </a:r>
            <a:endParaRPr lang="en-US" sz="2855" spc="-57">
              <a:solidFill>
                <a:srgbClr val="051D40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9" name="Freeform 9"/>
          <p:cNvSpPr/>
          <p:nvPr/>
        </p:nvSpPr>
        <p:spPr>
          <a:xfrm rot="5400000">
            <a:off x="1857542" y="5330867"/>
            <a:ext cx="510937" cy="453341"/>
          </a:xfrm>
          <a:custGeom>
            <a:avLst/>
            <a:gdLst/>
            <a:ahLst/>
            <a:cxnLst/>
            <a:rect l="l" t="t" r="r" b="b"/>
            <a:pathLst>
              <a:path w="510937" h="453341">
                <a:moveTo>
                  <a:pt x="0" y="0"/>
                </a:moveTo>
                <a:lnTo>
                  <a:pt x="510937" y="0"/>
                </a:lnTo>
                <a:lnTo>
                  <a:pt x="510937" y="453341"/>
                </a:lnTo>
                <a:lnTo>
                  <a:pt x="0" y="4533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2608267" y="5255642"/>
            <a:ext cx="4652520" cy="5180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95"/>
              </a:lnSpc>
              <a:spcBef>
                <a:spcPct val="0"/>
              </a:spcBef>
            </a:pPr>
            <a:r>
              <a:rPr lang="en-US" sz="2855" spc="-57">
                <a:solidFill>
                  <a:srgbClr val="051D4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Diffusion Models.</a:t>
            </a:r>
            <a:endParaRPr lang="en-US" sz="2855" spc="-57">
              <a:solidFill>
                <a:srgbClr val="051D40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7428256" y="5255642"/>
            <a:ext cx="660851" cy="5180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995"/>
              </a:lnSpc>
              <a:spcBef>
                <a:spcPct val="0"/>
              </a:spcBef>
            </a:pPr>
            <a:r>
              <a:rPr lang="en-US" sz="2855" spc="-57">
                <a:solidFill>
                  <a:srgbClr val="051D4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03</a:t>
            </a:r>
            <a:endParaRPr lang="en-US" sz="2855" spc="-57">
              <a:solidFill>
                <a:srgbClr val="051D40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12" name="Freeform 12"/>
          <p:cNvSpPr/>
          <p:nvPr/>
        </p:nvSpPr>
        <p:spPr>
          <a:xfrm rot="5400000">
            <a:off x="1857542" y="5956374"/>
            <a:ext cx="510937" cy="453341"/>
          </a:xfrm>
          <a:custGeom>
            <a:avLst/>
            <a:gdLst/>
            <a:ahLst/>
            <a:cxnLst/>
            <a:rect l="l" t="t" r="r" b="b"/>
            <a:pathLst>
              <a:path w="510937" h="453341">
                <a:moveTo>
                  <a:pt x="0" y="0"/>
                </a:moveTo>
                <a:lnTo>
                  <a:pt x="510937" y="0"/>
                </a:lnTo>
                <a:lnTo>
                  <a:pt x="510937" y="453340"/>
                </a:lnTo>
                <a:lnTo>
                  <a:pt x="0" y="4533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2608267" y="5881148"/>
            <a:ext cx="6359201" cy="5180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95"/>
              </a:lnSpc>
              <a:spcBef>
                <a:spcPct val="0"/>
              </a:spcBef>
            </a:pPr>
            <a:r>
              <a:rPr lang="en-US" sz="2855" spc="-57">
                <a:solidFill>
                  <a:srgbClr val="051D4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The Diffusion Process</a:t>
            </a:r>
            <a:endParaRPr lang="en-US" sz="2855" spc="-57">
              <a:solidFill>
                <a:srgbClr val="051D40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7428256" y="5881148"/>
            <a:ext cx="660851" cy="5180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995"/>
              </a:lnSpc>
              <a:spcBef>
                <a:spcPct val="0"/>
              </a:spcBef>
            </a:pPr>
            <a:r>
              <a:rPr lang="en-US" sz="2855" spc="-57">
                <a:solidFill>
                  <a:srgbClr val="051D4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04</a:t>
            </a:r>
            <a:endParaRPr lang="en-US" sz="2855" spc="-57">
              <a:solidFill>
                <a:srgbClr val="051D40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15" name="Freeform 15"/>
          <p:cNvSpPr/>
          <p:nvPr/>
        </p:nvSpPr>
        <p:spPr>
          <a:xfrm rot="5400000">
            <a:off x="1857542" y="6581611"/>
            <a:ext cx="510937" cy="453341"/>
          </a:xfrm>
          <a:custGeom>
            <a:avLst/>
            <a:gdLst/>
            <a:ahLst/>
            <a:cxnLst/>
            <a:rect l="l" t="t" r="r" b="b"/>
            <a:pathLst>
              <a:path w="510937" h="453341">
                <a:moveTo>
                  <a:pt x="0" y="0"/>
                </a:moveTo>
                <a:lnTo>
                  <a:pt x="510937" y="0"/>
                </a:lnTo>
                <a:lnTo>
                  <a:pt x="510937" y="453340"/>
                </a:lnTo>
                <a:lnTo>
                  <a:pt x="0" y="4533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2608267" y="6506386"/>
            <a:ext cx="4579735" cy="10228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95"/>
              </a:lnSpc>
              <a:spcBef>
                <a:spcPct val="0"/>
              </a:spcBef>
            </a:pPr>
            <a:r>
              <a:rPr lang="en-US" sz="2855" spc="-57">
                <a:solidFill>
                  <a:srgbClr val="051D4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Mathematical Formulation of VAEs</a:t>
            </a:r>
            <a:endParaRPr lang="en-US" sz="2855" spc="-57">
              <a:solidFill>
                <a:srgbClr val="051D40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7428256" y="6506386"/>
            <a:ext cx="660851" cy="5180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995"/>
              </a:lnSpc>
              <a:spcBef>
                <a:spcPct val="0"/>
              </a:spcBef>
            </a:pPr>
            <a:r>
              <a:rPr lang="en-US" sz="2855" spc="-57">
                <a:solidFill>
                  <a:srgbClr val="051D4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05</a:t>
            </a:r>
            <a:endParaRPr lang="en-US" sz="2855" spc="-57">
              <a:solidFill>
                <a:srgbClr val="051D40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18" name="Freeform 18"/>
          <p:cNvSpPr/>
          <p:nvPr/>
        </p:nvSpPr>
        <p:spPr>
          <a:xfrm rot="5400000">
            <a:off x="1857542" y="7586650"/>
            <a:ext cx="510937" cy="453341"/>
          </a:xfrm>
          <a:custGeom>
            <a:avLst/>
            <a:gdLst/>
            <a:ahLst/>
            <a:cxnLst/>
            <a:rect l="l" t="t" r="r" b="b"/>
            <a:pathLst>
              <a:path w="510937" h="453341">
                <a:moveTo>
                  <a:pt x="0" y="0"/>
                </a:moveTo>
                <a:lnTo>
                  <a:pt x="510937" y="0"/>
                </a:lnTo>
                <a:lnTo>
                  <a:pt x="510937" y="453341"/>
                </a:lnTo>
                <a:lnTo>
                  <a:pt x="0" y="45334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2608267" y="7511425"/>
            <a:ext cx="4397771" cy="5180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95"/>
              </a:lnSpc>
              <a:spcBef>
                <a:spcPct val="0"/>
              </a:spcBef>
            </a:pPr>
            <a:r>
              <a:rPr lang="en-US" sz="2855" spc="-57">
                <a:solidFill>
                  <a:srgbClr val="051D4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U-Net Architecture</a:t>
            </a:r>
            <a:r>
              <a:rPr lang="en-US" sz="2855" spc="-57">
                <a:solidFill>
                  <a:srgbClr val="051D4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 </a:t>
            </a:r>
            <a:endParaRPr lang="en-US" sz="2855" spc="-57">
              <a:solidFill>
                <a:srgbClr val="051D40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7428256" y="7511290"/>
            <a:ext cx="660851" cy="5180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995"/>
              </a:lnSpc>
              <a:spcBef>
                <a:spcPct val="0"/>
              </a:spcBef>
            </a:pPr>
            <a:r>
              <a:rPr lang="en-US" sz="2855" spc="-57">
                <a:solidFill>
                  <a:srgbClr val="051D4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06</a:t>
            </a:r>
            <a:endParaRPr lang="en-US" sz="2855" spc="-57">
              <a:solidFill>
                <a:srgbClr val="051D40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21" name="Freeform 21"/>
          <p:cNvSpPr/>
          <p:nvPr/>
        </p:nvSpPr>
        <p:spPr>
          <a:xfrm rot="5400000">
            <a:off x="1857542" y="8211887"/>
            <a:ext cx="510937" cy="453341"/>
          </a:xfrm>
          <a:custGeom>
            <a:avLst/>
            <a:gdLst/>
            <a:ahLst/>
            <a:cxnLst/>
            <a:rect l="l" t="t" r="r" b="b"/>
            <a:pathLst>
              <a:path w="510937" h="453341">
                <a:moveTo>
                  <a:pt x="0" y="0"/>
                </a:moveTo>
                <a:lnTo>
                  <a:pt x="510937" y="0"/>
                </a:lnTo>
                <a:lnTo>
                  <a:pt x="510937" y="453341"/>
                </a:lnTo>
                <a:lnTo>
                  <a:pt x="0" y="4533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2" name="TextBox 22"/>
          <p:cNvSpPr txBox="1"/>
          <p:nvPr/>
        </p:nvSpPr>
        <p:spPr>
          <a:xfrm>
            <a:off x="2608267" y="8136662"/>
            <a:ext cx="4579735" cy="5180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95"/>
              </a:lnSpc>
              <a:spcBef>
                <a:spcPct val="0"/>
              </a:spcBef>
            </a:pPr>
            <a:r>
              <a:rPr lang="en-US" sz="2855" spc="-57">
                <a:solidFill>
                  <a:srgbClr val="051D4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SDEs and score matching</a:t>
            </a:r>
            <a:endParaRPr lang="en-US" sz="2855" spc="-57">
              <a:solidFill>
                <a:srgbClr val="051D40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7428256" y="8136527"/>
            <a:ext cx="660851" cy="5180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995"/>
              </a:lnSpc>
              <a:spcBef>
                <a:spcPct val="0"/>
              </a:spcBef>
            </a:pPr>
            <a:r>
              <a:rPr lang="en-US" sz="2855" spc="-57">
                <a:solidFill>
                  <a:srgbClr val="051D4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07</a:t>
            </a:r>
            <a:endParaRPr lang="en-US" sz="2855" spc="-57">
              <a:solidFill>
                <a:srgbClr val="051D40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24" name="Freeform 24"/>
          <p:cNvSpPr/>
          <p:nvPr/>
        </p:nvSpPr>
        <p:spPr>
          <a:xfrm rot="5400000">
            <a:off x="1857542" y="8837394"/>
            <a:ext cx="510937" cy="453341"/>
          </a:xfrm>
          <a:custGeom>
            <a:avLst/>
            <a:gdLst/>
            <a:ahLst/>
            <a:cxnLst/>
            <a:rect l="l" t="t" r="r" b="b"/>
            <a:pathLst>
              <a:path w="510937" h="453341">
                <a:moveTo>
                  <a:pt x="0" y="0"/>
                </a:moveTo>
                <a:lnTo>
                  <a:pt x="510937" y="0"/>
                </a:lnTo>
                <a:lnTo>
                  <a:pt x="510937" y="453340"/>
                </a:lnTo>
                <a:lnTo>
                  <a:pt x="0" y="4533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5" name="TextBox 25"/>
          <p:cNvSpPr txBox="1"/>
          <p:nvPr/>
        </p:nvSpPr>
        <p:spPr>
          <a:xfrm>
            <a:off x="2608267" y="8762168"/>
            <a:ext cx="4397771" cy="10228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95"/>
              </a:lnSpc>
              <a:spcBef>
                <a:spcPct val="0"/>
              </a:spcBef>
            </a:pPr>
            <a:r>
              <a:rPr lang="en-US" sz="2855" spc="-57">
                <a:solidFill>
                  <a:srgbClr val="051D4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Training Process of Diffusion Models</a:t>
            </a:r>
            <a:endParaRPr lang="en-US" sz="2855" spc="-57">
              <a:solidFill>
                <a:srgbClr val="051D40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7428256" y="8762034"/>
            <a:ext cx="660851" cy="5180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995"/>
              </a:lnSpc>
              <a:spcBef>
                <a:spcPct val="0"/>
              </a:spcBef>
            </a:pPr>
            <a:r>
              <a:rPr lang="en-US" sz="2855" spc="-57">
                <a:solidFill>
                  <a:srgbClr val="051D4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08</a:t>
            </a:r>
            <a:endParaRPr lang="en-US" sz="2855" spc="-57">
              <a:solidFill>
                <a:srgbClr val="051D40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grpSp>
        <p:nvGrpSpPr>
          <p:cNvPr id="27" name="Group 27"/>
          <p:cNvGrpSpPr/>
          <p:nvPr/>
        </p:nvGrpSpPr>
        <p:grpSpPr>
          <a:xfrm rot="0">
            <a:off x="17520264" y="1253265"/>
            <a:ext cx="399158" cy="63290"/>
            <a:chOff x="0" y="0"/>
            <a:chExt cx="105128" cy="16669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105128" cy="16669"/>
            </a:xfrm>
            <a:custGeom>
              <a:avLst/>
              <a:gdLst/>
              <a:ahLst/>
              <a:cxnLst/>
              <a:rect l="l" t="t" r="r" b="b"/>
              <a:pathLst>
                <a:path w="105128" h="16669">
                  <a:moveTo>
                    <a:pt x="0" y="0"/>
                  </a:moveTo>
                  <a:lnTo>
                    <a:pt x="105128" y="0"/>
                  </a:lnTo>
                  <a:lnTo>
                    <a:pt x="105128" y="16669"/>
                  </a:lnTo>
                  <a:lnTo>
                    <a:pt x="0" y="16669"/>
                  </a:lnTo>
                  <a:close/>
                </a:path>
              </a:pathLst>
            </a:custGeom>
            <a:gradFill rotWithShape="1">
              <a:gsLst>
                <a:gs pos="0">
                  <a:srgbClr val="006CCD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</p:spPr>
        </p:sp>
        <p:sp>
          <p:nvSpPr>
            <p:cNvPr id="29" name="TextBox 29"/>
            <p:cNvSpPr txBox="1"/>
            <p:nvPr/>
          </p:nvSpPr>
          <p:spPr>
            <a:xfrm>
              <a:off x="0" y="-38100"/>
              <a:ext cx="105128" cy="547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00"/>
                </a:lnSpc>
              </a:pPr>
            </a:p>
          </p:txBody>
        </p:sp>
      </p:grpSp>
      <p:grpSp>
        <p:nvGrpSpPr>
          <p:cNvPr id="30" name="Group 30"/>
          <p:cNvGrpSpPr/>
          <p:nvPr/>
        </p:nvGrpSpPr>
        <p:grpSpPr>
          <a:xfrm rot="0">
            <a:off x="17520264" y="1395654"/>
            <a:ext cx="399158" cy="63290"/>
            <a:chOff x="0" y="0"/>
            <a:chExt cx="105128" cy="16669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105128" cy="16669"/>
            </a:xfrm>
            <a:custGeom>
              <a:avLst/>
              <a:gdLst/>
              <a:ahLst/>
              <a:cxnLst/>
              <a:rect l="l" t="t" r="r" b="b"/>
              <a:pathLst>
                <a:path w="105128" h="16669">
                  <a:moveTo>
                    <a:pt x="0" y="0"/>
                  </a:moveTo>
                  <a:lnTo>
                    <a:pt x="105128" y="0"/>
                  </a:lnTo>
                  <a:lnTo>
                    <a:pt x="105128" y="16669"/>
                  </a:lnTo>
                  <a:lnTo>
                    <a:pt x="0" y="16669"/>
                  </a:lnTo>
                  <a:close/>
                </a:path>
              </a:pathLst>
            </a:custGeom>
            <a:gradFill rotWithShape="1">
              <a:gsLst>
                <a:gs pos="0">
                  <a:srgbClr val="006CCD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</p:spPr>
        </p:sp>
        <p:sp>
          <p:nvSpPr>
            <p:cNvPr id="32" name="TextBox 32"/>
            <p:cNvSpPr txBox="1"/>
            <p:nvPr/>
          </p:nvSpPr>
          <p:spPr>
            <a:xfrm>
              <a:off x="0" y="-38100"/>
              <a:ext cx="105128" cy="547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00"/>
                </a:lnSpc>
              </a:pPr>
            </a:p>
          </p:txBody>
        </p:sp>
      </p:grpSp>
      <p:sp>
        <p:nvSpPr>
          <p:cNvPr id="33" name="AutoShape 33"/>
          <p:cNvSpPr/>
          <p:nvPr/>
        </p:nvSpPr>
        <p:spPr>
          <a:xfrm>
            <a:off x="-398198" y="1870049"/>
            <a:ext cx="19996945" cy="0"/>
          </a:xfrm>
          <a:prstGeom prst="line">
            <a:avLst/>
          </a:prstGeom>
          <a:ln w="38100" cap="flat">
            <a:gradFill>
              <a:gsLst>
                <a:gs pos="0">
                  <a:srgbClr val="006CCD">
                    <a:alpha val="0"/>
                  </a:srgbClr>
                </a:gs>
                <a:gs pos="50000">
                  <a:srgbClr val="3E67C8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</p:sp>
      <p:sp>
        <p:nvSpPr>
          <p:cNvPr id="34" name="Freeform 34"/>
          <p:cNvSpPr/>
          <p:nvPr/>
        </p:nvSpPr>
        <p:spPr>
          <a:xfrm>
            <a:off x="612035" y="300294"/>
            <a:ext cx="2616259" cy="1569755"/>
          </a:xfrm>
          <a:custGeom>
            <a:avLst/>
            <a:gdLst/>
            <a:ahLst/>
            <a:cxnLst/>
            <a:rect l="l" t="t" r="r" b="b"/>
            <a:pathLst>
              <a:path w="2616259" h="1569755">
                <a:moveTo>
                  <a:pt x="0" y="0"/>
                </a:moveTo>
                <a:lnTo>
                  <a:pt x="2616258" y="0"/>
                </a:lnTo>
                <a:lnTo>
                  <a:pt x="2616258" y="1569755"/>
                </a:lnTo>
                <a:lnTo>
                  <a:pt x="0" y="156975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35" name="Freeform 35"/>
          <p:cNvSpPr/>
          <p:nvPr/>
        </p:nvSpPr>
        <p:spPr>
          <a:xfrm rot="5400000">
            <a:off x="10170094" y="4080123"/>
            <a:ext cx="510937" cy="453341"/>
          </a:xfrm>
          <a:custGeom>
            <a:avLst/>
            <a:gdLst/>
            <a:ahLst/>
            <a:cxnLst/>
            <a:rect l="l" t="t" r="r" b="b"/>
            <a:pathLst>
              <a:path w="510937" h="453341">
                <a:moveTo>
                  <a:pt x="0" y="0"/>
                </a:moveTo>
                <a:lnTo>
                  <a:pt x="510938" y="0"/>
                </a:lnTo>
                <a:lnTo>
                  <a:pt x="510938" y="453341"/>
                </a:lnTo>
                <a:lnTo>
                  <a:pt x="0" y="45334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6" name="TextBox 36"/>
          <p:cNvSpPr txBox="1"/>
          <p:nvPr/>
        </p:nvSpPr>
        <p:spPr>
          <a:xfrm>
            <a:off x="10920819" y="4004898"/>
            <a:ext cx="4333428" cy="5180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95"/>
              </a:lnSpc>
              <a:spcBef>
                <a:spcPct val="0"/>
              </a:spcBef>
            </a:pPr>
            <a:r>
              <a:rPr lang="en-US" sz="2855" spc="-57">
                <a:solidFill>
                  <a:srgbClr val="051D4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Stable Diffusion Model</a:t>
            </a:r>
            <a:endParaRPr lang="en-US" sz="2855" spc="-57">
              <a:solidFill>
                <a:srgbClr val="051D40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37" name="TextBox 37"/>
          <p:cNvSpPr txBox="1"/>
          <p:nvPr/>
        </p:nvSpPr>
        <p:spPr>
          <a:xfrm>
            <a:off x="15740808" y="4004898"/>
            <a:ext cx="660851" cy="5180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995"/>
              </a:lnSpc>
              <a:spcBef>
                <a:spcPct val="0"/>
              </a:spcBef>
            </a:pPr>
            <a:r>
              <a:rPr lang="en-US" sz="2855" spc="-57">
                <a:solidFill>
                  <a:srgbClr val="051D4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09</a:t>
            </a:r>
            <a:endParaRPr lang="en-US" sz="2855" spc="-57">
              <a:solidFill>
                <a:srgbClr val="051D40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38" name="Freeform 38"/>
          <p:cNvSpPr/>
          <p:nvPr/>
        </p:nvSpPr>
        <p:spPr>
          <a:xfrm rot="5400000">
            <a:off x="10170094" y="4705630"/>
            <a:ext cx="510937" cy="453341"/>
          </a:xfrm>
          <a:custGeom>
            <a:avLst/>
            <a:gdLst/>
            <a:ahLst/>
            <a:cxnLst/>
            <a:rect l="l" t="t" r="r" b="b"/>
            <a:pathLst>
              <a:path w="510937" h="453341">
                <a:moveTo>
                  <a:pt x="0" y="0"/>
                </a:moveTo>
                <a:lnTo>
                  <a:pt x="510938" y="0"/>
                </a:lnTo>
                <a:lnTo>
                  <a:pt x="510938" y="453341"/>
                </a:lnTo>
                <a:lnTo>
                  <a:pt x="0" y="4533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9" name="TextBox 39"/>
          <p:cNvSpPr txBox="1"/>
          <p:nvPr/>
        </p:nvSpPr>
        <p:spPr>
          <a:xfrm>
            <a:off x="10920819" y="4630405"/>
            <a:ext cx="4143021" cy="5180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95"/>
              </a:lnSpc>
              <a:spcBef>
                <a:spcPct val="0"/>
              </a:spcBef>
            </a:pPr>
            <a:r>
              <a:rPr lang="en-US" sz="2855" spc="-57">
                <a:solidFill>
                  <a:srgbClr val="051D4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Atelier</a:t>
            </a:r>
            <a:endParaRPr lang="en-US" sz="2855" spc="-57">
              <a:solidFill>
                <a:srgbClr val="051D40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40" name="TextBox 40"/>
          <p:cNvSpPr txBox="1"/>
          <p:nvPr/>
        </p:nvSpPr>
        <p:spPr>
          <a:xfrm>
            <a:off x="15740808" y="4630405"/>
            <a:ext cx="660851" cy="5180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995"/>
              </a:lnSpc>
              <a:spcBef>
                <a:spcPct val="0"/>
              </a:spcBef>
            </a:pPr>
            <a:r>
              <a:rPr lang="en-US" sz="2855" spc="-57">
                <a:solidFill>
                  <a:srgbClr val="051D4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10</a:t>
            </a:r>
            <a:endParaRPr lang="en-US" sz="2855" spc="-57">
              <a:solidFill>
                <a:srgbClr val="051D40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41" name="TextBox 41"/>
          <p:cNvSpPr txBox="1"/>
          <p:nvPr/>
        </p:nvSpPr>
        <p:spPr>
          <a:xfrm>
            <a:off x="1276701" y="2583605"/>
            <a:ext cx="7315652" cy="10303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575"/>
              </a:lnSpc>
              <a:spcBef>
                <a:spcPct val="0"/>
              </a:spcBef>
            </a:pPr>
            <a:r>
              <a:rPr lang="en-US" sz="8510" b="1">
                <a:solidFill>
                  <a:srgbClr val="3E67C8"/>
                </a:solidFill>
                <a:latin typeface="Montserrat Ultra-Bold" panose="00000900000000000000"/>
                <a:ea typeface="Montserrat Ultra-Bold" panose="00000900000000000000"/>
                <a:cs typeface="Montserrat Ultra-Bold" panose="00000900000000000000"/>
                <a:sym typeface="Montserrat Ultra-Bold" panose="00000900000000000000"/>
              </a:rPr>
              <a:t>Plan</a:t>
            </a:r>
            <a:endParaRPr lang="en-US" sz="8510" b="1">
              <a:solidFill>
                <a:srgbClr val="3E67C8"/>
              </a:solidFill>
              <a:latin typeface="Montserrat Ultra-Bold" panose="00000900000000000000"/>
              <a:ea typeface="Montserrat Ultra-Bold" panose="00000900000000000000"/>
              <a:cs typeface="Montserrat Ultra-Bold" panose="00000900000000000000"/>
              <a:sym typeface="Montserrat Ultra-Bold" panose="00000900000000000000"/>
            </a:endParaRPr>
          </a:p>
        </p:txBody>
      </p:sp>
      <p:sp>
        <p:nvSpPr>
          <p:cNvPr id="42" name="AutoShape 42"/>
          <p:cNvSpPr/>
          <p:nvPr/>
        </p:nvSpPr>
        <p:spPr>
          <a:xfrm>
            <a:off x="9144000" y="3564636"/>
            <a:ext cx="0" cy="5693664"/>
          </a:xfrm>
          <a:prstGeom prst="line">
            <a:avLst/>
          </a:prstGeom>
          <a:ln w="38100" cap="flat">
            <a:gradFill>
              <a:gsLst>
                <a:gs pos="0">
                  <a:srgbClr val="006CCD">
                    <a:alpha val="0"/>
                  </a:srgbClr>
                </a:gs>
                <a:gs pos="50000">
                  <a:srgbClr val="3E67C8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</p:sp>
      <p:sp>
        <p:nvSpPr>
          <p:cNvPr id="43" name="Freeform 43"/>
          <p:cNvSpPr/>
          <p:nvPr/>
        </p:nvSpPr>
        <p:spPr>
          <a:xfrm>
            <a:off x="-398198" y="2277072"/>
            <a:ext cx="3800719" cy="1659953"/>
          </a:xfrm>
          <a:custGeom>
            <a:avLst/>
            <a:gdLst/>
            <a:ahLst/>
            <a:cxnLst/>
            <a:rect l="l" t="t" r="r" b="b"/>
            <a:pathLst>
              <a:path w="3800719" h="1659953">
                <a:moveTo>
                  <a:pt x="0" y="0"/>
                </a:moveTo>
                <a:lnTo>
                  <a:pt x="3800719" y="0"/>
                </a:lnTo>
                <a:lnTo>
                  <a:pt x="3800719" y="1659953"/>
                </a:lnTo>
                <a:lnTo>
                  <a:pt x="0" y="165995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60000"/>
            </a:blip>
            <a:stretch>
              <a:fillRect/>
            </a:stretch>
          </a:blipFill>
        </p:spPr>
      </p:sp>
      <p:sp>
        <p:nvSpPr>
          <p:cNvPr id="44" name="Freeform 44"/>
          <p:cNvSpPr/>
          <p:nvPr/>
        </p:nvSpPr>
        <p:spPr>
          <a:xfrm flipH="1">
            <a:off x="13748091" y="8059025"/>
            <a:ext cx="4646286" cy="2029251"/>
          </a:xfrm>
          <a:custGeom>
            <a:avLst/>
            <a:gdLst/>
            <a:ahLst/>
            <a:cxnLst/>
            <a:rect l="l" t="t" r="r" b="b"/>
            <a:pathLst>
              <a:path w="4646286" h="2029251">
                <a:moveTo>
                  <a:pt x="4646286" y="0"/>
                </a:moveTo>
                <a:lnTo>
                  <a:pt x="0" y="0"/>
                </a:lnTo>
                <a:lnTo>
                  <a:pt x="0" y="2029251"/>
                </a:lnTo>
                <a:lnTo>
                  <a:pt x="4646286" y="2029251"/>
                </a:lnTo>
                <a:lnTo>
                  <a:pt x="4646286" y="0"/>
                </a:lnTo>
                <a:close/>
              </a:path>
            </a:pathLst>
          </a:custGeom>
          <a:blipFill>
            <a:blip r:embed="rId7">
              <a:alphaModFix amt="60000"/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17367864" y="1100865"/>
            <a:ext cx="399158" cy="63290"/>
            <a:chOff x="0" y="0"/>
            <a:chExt cx="105128" cy="1666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5128" cy="16669"/>
            </a:xfrm>
            <a:custGeom>
              <a:avLst/>
              <a:gdLst/>
              <a:ahLst/>
              <a:cxnLst/>
              <a:rect l="l" t="t" r="r" b="b"/>
              <a:pathLst>
                <a:path w="105128" h="16669">
                  <a:moveTo>
                    <a:pt x="0" y="0"/>
                  </a:moveTo>
                  <a:lnTo>
                    <a:pt x="105128" y="0"/>
                  </a:lnTo>
                  <a:lnTo>
                    <a:pt x="105128" y="16669"/>
                  </a:lnTo>
                  <a:lnTo>
                    <a:pt x="0" y="16669"/>
                  </a:lnTo>
                  <a:close/>
                </a:path>
              </a:pathLst>
            </a:custGeom>
            <a:gradFill rotWithShape="1">
              <a:gsLst>
                <a:gs pos="0">
                  <a:srgbClr val="006CCD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05128" cy="547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00"/>
                </a:lnSpc>
              </a:pPr>
            </a:p>
          </p:txBody>
        </p:sp>
      </p:grpSp>
      <p:grpSp>
        <p:nvGrpSpPr>
          <p:cNvPr id="6" name="Group 6"/>
          <p:cNvGrpSpPr/>
          <p:nvPr/>
        </p:nvGrpSpPr>
        <p:grpSpPr>
          <a:xfrm rot="0">
            <a:off x="17367864" y="1243254"/>
            <a:ext cx="399158" cy="63290"/>
            <a:chOff x="0" y="0"/>
            <a:chExt cx="105128" cy="1666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05128" cy="16669"/>
            </a:xfrm>
            <a:custGeom>
              <a:avLst/>
              <a:gdLst/>
              <a:ahLst/>
              <a:cxnLst/>
              <a:rect l="l" t="t" r="r" b="b"/>
              <a:pathLst>
                <a:path w="105128" h="16669">
                  <a:moveTo>
                    <a:pt x="0" y="0"/>
                  </a:moveTo>
                  <a:lnTo>
                    <a:pt x="105128" y="0"/>
                  </a:lnTo>
                  <a:lnTo>
                    <a:pt x="105128" y="16669"/>
                  </a:lnTo>
                  <a:lnTo>
                    <a:pt x="0" y="16669"/>
                  </a:lnTo>
                  <a:close/>
                </a:path>
              </a:pathLst>
            </a:custGeom>
            <a:gradFill rotWithShape="1">
              <a:gsLst>
                <a:gs pos="0">
                  <a:srgbClr val="006CCD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05128" cy="547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00"/>
                </a:lnSpc>
              </a:pPr>
            </a:p>
          </p:txBody>
        </p:sp>
      </p:grpSp>
      <p:sp>
        <p:nvSpPr>
          <p:cNvPr id="9" name="Freeform 9"/>
          <p:cNvSpPr/>
          <p:nvPr/>
        </p:nvSpPr>
        <p:spPr>
          <a:xfrm>
            <a:off x="17259300" y="9056569"/>
            <a:ext cx="403461" cy="403461"/>
          </a:xfrm>
          <a:custGeom>
            <a:avLst/>
            <a:gdLst/>
            <a:ahLst/>
            <a:cxnLst/>
            <a:rect l="l" t="t" r="r" b="b"/>
            <a:pathLst>
              <a:path w="403461" h="403461">
                <a:moveTo>
                  <a:pt x="0" y="0"/>
                </a:moveTo>
                <a:lnTo>
                  <a:pt x="403461" y="0"/>
                </a:lnTo>
                <a:lnTo>
                  <a:pt x="403461" y="403462"/>
                </a:lnTo>
                <a:lnTo>
                  <a:pt x="0" y="4034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AutoShape 10"/>
          <p:cNvSpPr/>
          <p:nvPr/>
        </p:nvSpPr>
        <p:spPr>
          <a:xfrm>
            <a:off x="-550598" y="1717649"/>
            <a:ext cx="19996945" cy="0"/>
          </a:xfrm>
          <a:prstGeom prst="line">
            <a:avLst/>
          </a:prstGeom>
          <a:ln w="38100" cap="flat">
            <a:gradFill>
              <a:gsLst>
                <a:gs pos="0">
                  <a:srgbClr val="006CCD">
                    <a:alpha val="0"/>
                  </a:srgbClr>
                </a:gs>
                <a:gs pos="50000">
                  <a:srgbClr val="3E67C8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</p:sp>
      <p:sp>
        <p:nvSpPr>
          <p:cNvPr id="11" name="Freeform 11"/>
          <p:cNvSpPr/>
          <p:nvPr/>
        </p:nvSpPr>
        <p:spPr>
          <a:xfrm>
            <a:off x="552801" y="147894"/>
            <a:ext cx="2616259" cy="1569755"/>
          </a:xfrm>
          <a:custGeom>
            <a:avLst/>
            <a:gdLst/>
            <a:ahLst/>
            <a:cxnLst/>
            <a:rect l="l" t="t" r="r" b="b"/>
            <a:pathLst>
              <a:path w="2616259" h="1569755">
                <a:moveTo>
                  <a:pt x="0" y="0"/>
                </a:moveTo>
                <a:lnTo>
                  <a:pt x="2616259" y="0"/>
                </a:lnTo>
                <a:lnTo>
                  <a:pt x="2616259" y="1569755"/>
                </a:lnTo>
                <a:lnTo>
                  <a:pt x="0" y="156975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12" name="Group 12"/>
          <p:cNvGrpSpPr/>
          <p:nvPr/>
        </p:nvGrpSpPr>
        <p:grpSpPr>
          <a:xfrm rot="0">
            <a:off x="1348942" y="3837535"/>
            <a:ext cx="6036981" cy="778045"/>
            <a:chOff x="0" y="0"/>
            <a:chExt cx="1227526" cy="15820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227526" cy="158203"/>
            </a:xfrm>
            <a:custGeom>
              <a:avLst/>
              <a:gdLst/>
              <a:ahLst/>
              <a:cxnLst/>
              <a:rect l="l" t="t" r="r" b="b"/>
              <a:pathLst>
                <a:path w="1227526" h="158203">
                  <a:moveTo>
                    <a:pt x="0" y="0"/>
                  </a:moveTo>
                  <a:lnTo>
                    <a:pt x="1227526" y="0"/>
                  </a:lnTo>
                  <a:lnTo>
                    <a:pt x="1227526" y="158203"/>
                  </a:lnTo>
                  <a:lnTo>
                    <a:pt x="0" y="158203"/>
                  </a:lnTo>
                  <a:close/>
                </a:path>
              </a:pathLst>
            </a:custGeom>
            <a:gradFill rotWithShape="1">
              <a:gsLst>
                <a:gs pos="0">
                  <a:srgbClr val="006CCD">
                    <a:alpha val="100000"/>
                  </a:srgbClr>
                </a:gs>
                <a:gs pos="100000">
                  <a:srgbClr val="BF5EA4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1227526" cy="196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00"/>
                </a:lnSpc>
              </a:pPr>
            </a:p>
          </p:txBody>
        </p:sp>
      </p:grpSp>
      <p:sp>
        <p:nvSpPr>
          <p:cNvPr id="15" name="Freeform 15"/>
          <p:cNvSpPr/>
          <p:nvPr/>
        </p:nvSpPr>
        <p:spPr>
          <a:xfrm>
            <a:off x="1348942" y="4844180"/>
            <a:ext cx="15910358" cy="3996805"/>
          </a:xfrm>
          <a:custGeom>
            <a:avLst/>
            <a:gdLst/>
            <a:ahLst/>
            <a:cxnLst/>
            <a:rect l="l" t="t" r="r" b="b"/>
            <a:pathLst>
              <a:path w="15910358" h="3996805">
                <a:moveTo>
                  <a:pt x="0" y="0"/>
                </a:moveTo>
                <a:lnTo>
                  <a:pt x="15910358" y="0"/>
                </a:lnTo>
                <a:lnTo>
                  <a:pt x="15910358" y="3996805"/>
                </a:lnTo>
                <a:lnTo>
                  <a:pt x="0" y="399680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957214" y="1985985"/>
            <a:ext cx="20082520" cy="826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70"/>
              </a:lnSpc>
            </a:pPr>
            <a:r>
              <a:rPr lang="en-US" sz="6710" b="1">
                <a:solidFill>
                  <a:srgbClr val="3E67C8"/>
                </a:solidFill>
                <a:latin typeface="Montserrat Ultra-Bold" panose="00000900000000000000"/>
                <a:ea typeface="Montserrat Ultra-Bold" panose="00000900000000000000"/>
                <a:cs typeface="Montserrat Ultra-Bold" panose="00000900000000000000"/>
                <a:sym typeface="Montserrat Ultra-Bold" panose="00000900000000000000"/>
              </a:rPr>
              <a:t>Mathematical Formulation of VAEs</a:t>
            </a:r>
            <a:endParaRPr lang="en-US" sz="6710" b="1">
              <a:solidFill>
                <a:srgbClr val="3E67C8"/>
              </a:solidFill>
              <a:latin typeface="Montserrat Ultra-Bold" panose="00000900000000000000"/>
              <a:ea typeface="Montserrat Ultra-Bold" panose="00000900000000000000"/>
              <a:cs typeface="Montserrat Ultra-Bold" panose="00000900000000000000"/>
              <a:sym typeface="Montserrat Ultra-Bold" panose="00000900000000000000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3505560" y="2993140"/>
            <a:ext cx="14261461" cy="758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525"/>
              </a:lnSpc>
            </a:pPr>
            <a:r>
              <a:rPr lang="en-US" sz="6210">
                <a:solidFill>
                  <a:srgbClr val="3E67C8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Mathematical Representation</a:t>
            </a:r>
            <a:endParaRPr lang="en-US" sz="6210">
              <a:solidFill>
                <a:srgbClr val="3E67C8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607537" y="3970227"/>
            <a:ext cx="5525183" cy="503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80"/>
              </a:lnSpc>
            </a:pPr>
            <a:r>
              <a:rPr lang="en-US" sz="3240" b="1">
                <a:solidFill>
                  <a:srgbClr val="FFFFFF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 KL Divergence in VAEs</a:t>
            </a:r>
            <a:endParaRPr lang="en-US" sz="3240" b="1">
              <a:solidFill>
                <a:srgbClr val="FFFFFF"/>
              </a:solidFill>
              <a:latin typeface="Montserrat Bold" panose="00000800000000000000"/>
              <a:ea typeface="Montserrat Bold" panose="00000800000000000000"/>
              <a:cs typeface="Montserrat Bold" panose="00000800000000000000"/>
              <a:sym typeface="Montserrat Bold" panose="00000800000000000000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17367864" y="1100865"/>
            <a:ext cx="399158" cy="63290"/>
            <a:chOff x="0" y="0"/>
            <a:chExt cx="105128" cy="1666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5128" cy="16669"/>
            </a:xfrm>
            <a:custGeom>
              <a:avLst/>
              <a:gdLst/>
              <a:ahLst/>
              <a:cxnLst/>
              <a:rect l="l" t="t" r="r" b="b"/>
              <a:pathLst>
                <a:path w="105128" h="16669">
                  <a:moveTo>
                    <a:pt x="0" y="0"/>
                  </a:moveTo>
                  <a:lnTo>
                    <a:pt x="105128" y="0"/>
                  </a:lnTo>
                  <a:lnTo>
                    <a:pt x="105128" y="16669"/>
                  </a:lnTo>
                  <a:lnTo>
                    <a:pt x="0" y="16669"/>
                  </a:lnTo>
                  <a:close/>
                </a:path>
              </a:pathLst>
            </a:custGeom>
            <a:gradFill rotWithShape="1">
              <a:gsLst>
                <a:gs pos="0">
                  <a:srgbClr val="006CCD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05128" cy="547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00"/>
                </a:lnSpc>
              </a:pPr>
            </a:p>
          </p:txBody>
        </p:sp>
      </p:grpSp>
      <p:grpSp>
        <p:nvGrpSpPr>
          <p:cNvPr id="6" name="Group 6"/>
          <p:cNvGrpSpPr/>
          <p:nvPr/>
        </p:nvGrpSpPr>
        <p:grpSpPr>
          <a:xfrm rot="0">
            <a:off x="17367864" y="1243254"/>
            <a:ext cx="399158" cy="63290"/>
            <a:chOff x="0" y="0"/>
            <a:chExt cx="105128" cy="1666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05128" cy="16669"/>
            </a:xfrm>
            <a:custGeom>
              <a:avLst/>
              <a:gdLst/>
              <a:ahLst/>
              <a:cxnLst/>
              <a:rect l="l" t="t" r="r" b="b"/>
              <a:pathLst>
                <a:path w="105128" h="16669">
                  <a:moveTo>
                    <a:pt x="0" y="0"/>
                  </a:moveTo>
                  <a:lnTo>
                    <a:pt x="105128" y="0"/>
                  </a:lnTo>
                  <a:lnTo>
                    <a:pt x="105128" y="16669"/>
                  </a:lnTo>
                  <a:lnTo>
                    <a:pt x="0" y="16669"/>
                  </a:lnTo>
                  <a:close/>
                </a:path>
              </a:pathLst>
            </a:custGeom>
            <a:gradFill rotWithShape="1">
              <a:gsLst>
                <a:gs pos="0">
                  <a:srgbClr val="006CCD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05128" cy="547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00"/>
                </a:lnSpc>
              </a:pPr>
            </a:p>
          </p:txBody>
        </p:sp>
      </p:grpSp>
      <p:sp>
        <p:nvSpPr>
          <p:cNvPr id="9" name="Freeform 9"/>
          <p:cNvSpPr/>
          <p:nvPr/>
        </p:nvSpPr>
        <p:spPr>
          <a:xfrm>
            <a:off x="17259300" y="9056569"/>
            <a:ext cx="403461" cy="403461"/>
          </a:xfrm>
          <a:custGeom>
            <a:avLst/>
            <a:gdLst/>
            <a:ahLst/>
            <a:cxnLst/>
            <a:rect l="l" t="t" r="r" b="b"/>
            <a:pathLst>
              <a:path w="403461" h="403461">
                <a:moveTo>
                  <a:pt x="0" y="0"/>
                </a:moveTo>
                <a:lnTo>
                  <a:pt x="403461" y="0"/>
                </a:lnTo>
                <a:lnTo>
                  <a:pt x="403461" y="403462"/>
                </a:lnTo>
                <a:lnTo>
                  <a:pt x="0" y="4034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AutoShape 10"/>
          <p:cNvSpPr/>
          <p:nvPr/>
        </p:nvSpPr>
        <p:spPr>
          <a:xfrm>
            <a:off x="-550598" y="1717649"/>
            <a:ext cx="19996945" cy="0"/>
          </a:xfrm>
          <a:prstGeom prst="line">
            <a:avLst/>
          </a:prstGeom>
          <a:ln w="38100" cap="flat">
            <a:gradFill>
              <a:gsLst>
                <a:gs pos="0">
                  <a:srgbClr val="006CCD">
                    <a:alpha val="0"/>
                  </a:srgbClr>
                </a:gs>
                <a:gs pos="50000">
                  <a:srgbClr val="3E67C8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</p:sp>
      <p:sp>
        <p:nvSpPr>
          <p:cNvPr id="11" name="Freeform 11"/>
          <p:cNvSpPr/>
          <p:nvPr/>
        </p:nvSpPr>
        <p:spPr>
          <a:xfrm>
            <a:off x="552801" y="147894"/>
            <a:ext cx="2616259" cy="1569755"/>
          </a:xfrm>
          <a:custGeom>
            <a:avLst/>
            <a:gdLst/>
            <a:ahLst/>
            <a:cxnLst/>
            <a:rect l="l" t="t" r="r" b="b"/>
            <a:pathLst>
              <a:path w="2616259" h="1569755">
                <a:moveTo>
                  <a:pt x="0" y="0"/>
                </a:moveTo>
                <a:lnTo>
                  <a:pt x="2616259" y="0"/>
                </a:lnTo>
                <a:lnTo>
                  <a:pt x="2616259" y="1569755"/>
                </a:lnTo>
                <a:lnTo>
                  <a:pt x="0" y="156975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12" name="Group 12"/>
          <p:cNvGrpSpPr/>
          <p:nvPr/>
        </p:nvGrpSpPr>
        <p:grpSpPr>
          <a:xfrm rot="0">
            <a:off x="1348942" y="3837535"/>
            <a:ext cx="6036981" cy="778045"/>
            <a:chOff x="0" y="0"/>
            <a:chExt cx="1227526" cy="15820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227526" cy="158203"/>
            </a:xfrm>
            <a:custGeom>
              <a:avLst/>
              <a:gdLst/>
              <a:ahLst/>
              <a:cxnLst/>
              <a:rect l="l" t="t" r="r" b="b"/>
              <a:pathLst>
                <a:path w="1227526" h="158203">
                  <a:moveTo>
                    <a:pt x="0" y="0"/>
                  </a:moveTo>
                  <a:lnTo>
                    <a:pt x="1227526" y="0"/>
                  </a:lnTo>
                  <a:lnTo>
                    <a:pt x="1227526" y="158203"/>
                  </a:lnTo>
                  <a:lnTo>
                    <a:pt x="0" y="158203"/>
                  </a:lnTo>
                  <a:close/>
                </a:path>
              </a:pathLst>
            </a:custGeom>
            <a:gradFill rotWithShape="1">
              <a:gsLst>
                <a:gs pos="0">
                  <a:srgbClr val="006CCD">
                    <a:alpha val="100000"/>
                  </a:srgbClr>
                </a:gs>
                <a:gs pos="100000">
                  <a:srgbClr val="BF5EA4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1227526" cy="196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00"/>
                </a:lnSpc>
              </a:pPr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957214" y="1985985"/>
            <a:ext cx="20082520" cy="826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70"/>
              </a:lnSpc>
            </a:pPr>
            <a:r>
              <a:rPr lang="en-US" sz="6710" b="1">
                <a:solidFill>
                  <a:srgbClr val="3E67C8"/>
                </a:solidFill>
                <a:latin typeface="Montserrat Ultra-Bold" panose="00000900000000000000"/>
                <a:ea typeface="Montserrat Ultra-Bold" panose="00000900000000000000"/>
                <a:cs typeface="Montserrat Ultra-Bold" panose="00000900000000000000"/>
                <a:sym typeface="Montserrat Ultra-Bold" panose="00000900000000000000"/>
              </a:rPr>
              <a:t>Mathematical Formulation of VAEs</a:t>
            </a:r>
            <a:endParaRPr lang="en-US" sz="6710" b="1">
              <a:solidFill>
                <a:srgbClr val="3E67C8"/>
              </a:solidFill>
              <a:latin typeface="Montserrat Ultra-Bold" panose="00000900000000000000"/>
              <a:ea typeface="Montserrat Ultra-Bold" panose="00000900000000000000"/>
              <a:cs typeface="Montserrat Ultra-Bold" panose="00000900000000000000"/>
              <a:sym typeface="Montserrat Ultra-Bold" panose="00000900000000000000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4026539" y="3031039"/>
            <a:ext cx="14261461" cy="758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525"/>
              </a:lnSpc>
            </a:pPr>
            <a:r>
              <a:rPr lang="en-US" sz="6210">
                <a:solidFill>
                  <a:srgbClr val="3E67C8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Mathematical Representation</a:t>
            </a:r>
            <a:endParaRPr lang="en-US" sz="6210">
              <a:solidFill>
                <a:srgbClr val="3E67C8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607537" y="3970227"/>
            <a:ext cx="5525183" cy="503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80"/>
              </a:lnSpc>
            </a:pPr>
            <a:r>
              <a:rPr lang="en-US" sz="3240" b="1">
                <a:solidFill>
                  <a:srgbClr val="FFFFFF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 KL Divergence in VAEs</a:t>
            </a:r>
            <a:endParaRPr lang="en-US" sz="3240" b="1">
              <a:solidFill>
                <a:srgbClr val="FFFFFF"/>
              </a:solidFill>
              <a:latin typeface="Montserrat Bold" panose="00000800000000000000"/>
              <a:ea typeface="Montserrat Bold" panose="00000800000000000000"/>
              <a:cs typeface="Montserrat Bold" panose="00000800000000000000"/>
              <a:sym typeface="Montserrat Bold" panose="00000800000000000000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607537" y="5057775"/>
            <a:ext cx="15651763" cy="3265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00"/>
              </a:lnSpc>
            </a:pPr>
            <a:r>
              <a:rPr lang="en-US" sz="3070" b="1">
                <a:solidFill>
                  <a:srgbClr val="000000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Why do we need KL divergence?</a:t>
            </a:r>
            <a:endParaRPr lang="en-US" sz="3070" b="1">
              <a:solidFill>
                <a:srgbClr val="000000"/>
              </a:solidFill>
              <a:latin typeface="Poppins Bold" panose="00000800000000000000"/>
              <a:ea typeface="Poppins Bold" panose="00000800000000000000"/>
              <a:cs typeface="Poppins Bold" panose="00000800000000000000"/>
              <a:sym typeface="Poppins Bold" panose="00000800000000000000"/>
            </a:endParaRPr>
          </a:p>
          <a:p>
            <a:pPr algn="l">
              <a:lnSpc>
                <a:spcPts val="4300"/>
              </a:lnSpc>
            </a:pPr>
          </a:p>
          <a:p>
            <a:pPr marL="662940" lvl="1" indent="-331470" algn="l">
              <a:lnSpc>
                <a:spcPts val="4300"/>
              </a:lnSpc>
              <a:buFont typeface="Arial" panose="020B0604020202020204"/>
              <a:buChar char="•"/>
            </a:pPr>
            <a:r>
              <a:rPr lang="en-US" sz="307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Ensures smooth sampling by making sure our latent space follows a Gaussian distribution.</a:t>
            </a:r>
            <a:endParaRPr lang="en-US" sz="3070">
              <a:solidFill>
                <a:srgbClr val="000000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662940" lvl="1" indent="-331470" algn="l">
              <a:lnSpc>
                <a:spcPts val="4300"/>
              </a:lnSpc>
              <a:buFont typeface="Arial" panose="020B0604020202020204"/>
              <a:buChar char="•"/>
            </a:pPr>
            <a:r>
              <a:rPr lang="en-US" sz="307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Encourages generalization instead of memorization.</a:t>
            </a:r>
            <a:endParaRPr lang="en-US" sz="3070">
              <a:solidFill>
                <a:srgbClr val="000000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algn="l">
              <a:lnSpc>
                <a:spcPts val="4300"/>
              </a:lnSpc>
            </a:p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17367864" y="1100865"/>
            <a:ext cx="399158" cy="63290"/>
            <a:chOff x="0" y="0"/>
            <a:chExt cx="105128" cy="1666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5128" cy="16669"/>
            </a:xfrm>
            <a:custGeom>
              <a:avLst/>
              <a:gdLst/>
              <a:ahLst/>
              <a:cxnLst/>
              <a:rect l="l" t="t" r="r" b="b"/>
              <a:pathLst>
                <a:path w="105128" h="16669">
                  <a:moveTo>
                    <a:pt x="0" y="0"/>
                  </a:moveTo>
                  <a:lnTo>
                    <a:pt x="105128" y="0"/>
                  </a:lnTo>
                  <a:lnTo>
                    <a:pt x="105128" y="16669"/>
                  </a:lnTo>
                  <a:lnTo>
                    <a:pt x="0" y="16669"/>
                  </a:lnTo>
                  <a:close/>
                </a:path>
              </a:pathLst>
            </a:custGeom>
            <a:gradFill rotWithShape="1">
              <a:gsLst>
                <a:gs pos="0">
                  <a:srgbClr val="006CCD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05128" cy="547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00"/>
                </a:lnSpc>
              </a:pPr>
            </a:p>
          </p:txBody>
        </p:sp>
      </p:grpSp>
      <p:grpSp>
        <p:nvGrpSpPr>
          <p:cNvPr id="6" name="Group 6"/>
          <p:cNvGrpSpPr/>
          <p:nvPr/>
        </p:nvGrpSpPr>
        <p:grpSpPr>
          <a:xfrm rot="0">
            <a:off x="17367864" y="1243254"/>
            <a:ext cx="399158" cy="63290"/>
            <a:chOff x="0" y="0"/>
            <a:chExt cx="105128" cy="1666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05128" cy="16669"/>
            </a:xfrm>
            <a:custGeom>
              <a:avLst/>
              <a:gdLst/>
              <a:ahLst/>
              <a:cxnLst/>
              <a:rect l="l" t="t" r="r" b="b"/>
              <a:pathLst>
                <a:path w="105128" h="16669">
                  <a:moveTo>
                    <a:pt x="0" y="0"/>
                  </a:moveTo>
                  <a:lnTo>
                    <a:pt x="105128" y="0"/>
                  </a:lnTo>
                  <a:lnTo>
                    <a:pt x="105128" y="16669"/>
                  </a:lnTo>
                  <a:lnTo>
                    <a:pt x="0" y="16669"/>
                  </a:lnTo>
                  <a:close/>
                </a:path>
              </a:pathLst>
            </a:custGeom>
            <a:gradFill rotWithShape="1">
              <a:gsLst>
                <a:gs pos="0">
                  <a:srgbClr val="006CCD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05128" cy="547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00"/>
                </a:lnSpc>
              </a:pPr>
            </a:p>
          </p:txBody>
        </p:sp>
      </p:grpSp>
      <p:sp>
        <p:nvSpPr>
          <p:cNvPr id="9" name="Freeform 9"/>
          <p:cNvSpPr/>
          <p:nvPr/>
        </p:nvSpPr>
        <p:spPr>
          <a:xfrm>
            <a:off x="17259300" y="9056569"/>
            <a:ext cx="403461" cy="403461"/>
          </a:xfrm>
          <a:custGeom>
            <a:avLst/>
            <a:gdLst/>
            <a:ahLst/>
            <a:cxnLst/>
            <a:rect l="l" t="t" r="r" b="b"/>
            <a:pathLst>
              <a:path w="403461" h="403461">
                <a:moveTo>
                  <a:pt x="0" y="0"/>
                </a:moveTo>
                <a:lnTo>
                  <a:pt x="403461" y="0"/>
                </a:lnTo>
                <a:lnTo>
                  <a:pt x="403461" y="403462"/>
                </a:lnTo>
                <a:lnTo>
                  <a:pt x="0" y="4034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AutoShape 10"/>
          <p:cNvSpPr/>
          <p:nvPr/>
        </p:nvSpPr>
        <p:spPr>
          <a:xfrm>
            <a:off x="-550598" y="1717649"/>
            <a:ext cx="19996945" cy="0"/>
          </a:xfrm>
          <a:prstGeom prst="line">
            <a:avLst/>
          </a:prstGeom>
          <a:ln w="38100" cap="flat">
            <a:gradFill>
              <a:gsLst>
                <a:gs pos="0">
                  <a:srgbClr val="006CCD">
                    <a:alpha val="0"/>
                  </a:srgbClr>
                </a:gs>
                <a:gs pos="50000">
                  <a:srgbClr val="3E67C8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</p:sp>
      <p:sp>
        <p:nvSpPr>
          <p:cNvPr id="11" name="Freeform 11"/>
          <p:cNvSpPr/>
          <p:nvPr/>
        </p:nvSpPr>
        <p:spPr>
          <a:xfrm>
            <a:off x="552801" y="147894"/>
            <a:ext cx="2616259" cy="1569755"/>
          </a:xfrm>
          <a:custGeom>
            <a:avLst/>
            <a:gdLst/>
            <a:ahLst/>
            <a:cxnLst/>
            <a:rect l="l" t="t" r="r" b="b"/>
            <a:pathLst>
              <a:path w="2616259" h="1569755">
                <a:moveTo>
                  <a:pt x="0" y="0"/>
                </a:moveTo>
                <a:lnTo>
                  <a:pt x="2616259" y="0"/>
                </a:lnTo>
                <a:lnTo>
                  <a:pt x="2616259" y="1569755"/>
                </a:lnTo>
                <a:lnTo>
                  <a:pt x="0" y="156975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12" name="Group 12"/>
          <p:cNvGrpSpPr/>
          <p:nvPr/>
        </p:nvGrpSpPr>
        <p:grpSpPr>
          <a:xfrm rot="0">
            <a:off x="1348942" y="3837535"/>
            <a:ext cx="6036981" cy="778045"/>
            <a:chOff x="0" y="0"/>
            <a:chExt cx="1227526" cy="15820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227526" cy="158203"/>
            </a:xfrm>
            <a:custGeom>
              <a:avLst/>
              <a:gdLst/>
              <a:ahLst/>
              <a:cxnLst/>
              <a:rect l="l" t="t" r="r" b="b"/>
              <a:pathLst>
                <a:path w="1227526" h="158203">
                  <a:moveTo>
                    <a:pt x="0" y="0"/>
                  </a:moveTo>
                  <a:lnTo>
                    <a:pt x="1227526" y="0"/>
                  </a:lnTo>
                  <a:lnTo>
                    <a:pt x="1227526" y="158203"/>
                  </a:lnTo>
                  <a:lnTo>
                    <a:pt x="0" y="158203"/>
                  </a:lnTo>
                  <a:close/>
                </a:path>
              </a:pathLst>
            </a:custGeom>
            <a:gradFill rotWithShape="1">
              <a:gsLst>
                <a:gs pos="0">
                  <a:srgbClr val="006CCD">
                    <a:alpha val="100000"/>
                  </a:srgbClr>
                </a:gs>
                <a:gs pos="100000">
                  <a:srgbClr val="BF5EA4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1227526" cy="196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00"/>
                </a:lnSpc>
              </a:pPr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957214" y="1985985"/>
            <a:ext cx="17330786" cy="826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70"/>
              </a:lnSpc>
            </a:pPr>
            <a:r>
              <a:rPr lang="en-US" sz="6710" b="1">
                <a:solidFill>
                  <a:srgbClr val="3E67C8"/>
                </a:solidFill>
                <a:latin typeface="Montserrat Ultra-Bold" panose="00000900000000000000"/>
                <a:ea typeface="Montserrat Ultra-Bold" panose="00000900000000000000"/>
                <a:cs typeface="Montserrat Ultra-Bold" panose="00000900000000000000"/>
                <a:sym typeface="Montserrat Ultra-Bold" panose="00000900000000000000"/>
              </a:rPr>
              <a:t>U-Net Architecture </a:t>
            </a:r>
            <a:endParaRPr lang="en-US" sz="6710" b="1">
              <a:solidFill>
                <a:srgbClr val="3E67C8"/>
              </a:solidFill>
              <a:latin typeface="Montserrat Ultra-Bold" panose="00000900000000000000"/>
              <a:ea typeface="Montserrat Ultra-Bold" panose="00000900000000000000"/>
              <a:cs typeface="Montserrat Ultra-Bold" panose="00000900000000000000"/>
              <a:sym typeface="Montserrat Ultra-Bold" panose="00000900000000000000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4026539" y="2767670"/>
            <a:ext cx="14261461" cy="758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525"/>
              </a:lnSpc>
            </a:pPr>
            <a:r>
              <a:rPr lang="en-US" sz="6210">
                <a:solidFill>
                  <a:srgbClr val="3E67C8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reverse diffusion process</a:t>
            </a:r>
            <a:endParaRPr lang="en-US" sz="6210">
              <a:solidFill>
                <a:srgbClr val="3E67C8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607537" y="3960702"/>
            <a:ext cx="5525183" cy="527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10"/>
              </a:lnSpc>
            </a:pPr>
            <a:r>
              <a:rPr lang="en-US" sz="3340" b="1">
                <a:solidFill>
                  <a:srgbClr val="FFFFFF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what is U-Net?</a:t>
            </a:r>
            <a:endParaRPr lang="en-US" sz="3340" b="1">
              <a:solidFill>
                <a:srgbClr val="FFFFFF"/>
              </a:solidFill>
              <a:latin typeface="Montserrat Bold" panose="00000800000000000000"/>
              <a:ea typeface="Montserrat Bold" panose="00000800000000000000"/>
              <a:cs typeface="Montserrat Bold" panose="00000800000000000000"/>
              <a:sym typeface="Montserrat Bold" panose="00000800000000000000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607537" y="5048250"/>
            <a:ext cx="15179209" cy="30684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00"/>
              </a:lnSpc>
            </a:pPr>
            <a:r>
              <a:rPr lang="en-US" sz="357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U-Net is a convolutional neural network (CNN) designed for denoising and segmentation tasks. In diffusion models, U-Net plays a crucial role in the reverse diffusion process, progressively removing noise from corrupted images.</a:t>
            </a:r>
            <a:endParaRPr lang="en-US" sz="3570">
              <a:solidFill>
                <a:srgbClr val="000000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algn="l">
              <a:lnSpc>
                <a:spcPts val="4300"/>
              </a:lnSpc>
            </a:p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17367864" y="1100865"/>
            <a:ext cx="399158" cy="63290"/>
            <a:chOff x="0" y="0"/>
            <a:chExt cx="105128" cy="1666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5128" cy="16669"/>
            </a:xfrm>
            <a:custGeom>
              <a:avLst/>
              <a:gdLst/>
              <a:ahLst/>
              <a:cxnLst/>
              <a:rect l="l" t="t" r="r" b="b"/>
              <a:pathLst>
                <a:path w="105128" h="16669">
                  <a:moveTo>
                    <a:pt x="0" y="0"/>
                  </a:moveTo>
                  <a:lnTo>
                    <a:pt x="105128" y="0"/>
                  </a:lnTo>
                  <a:lnTo>
                    <a:pt x="105128" y="16669"/>
                  </a:lnTo>
                  <a:lnTo>
                    <a:pt x="0" y="16669"/>
                  </a:lnTo>
                  <a:close/>
                </a:path>
              </a:pathLst>
            </a:custGeom>
            <a:gradFill rotWithShape="1">
              <a:gsLst>
                <a:gs pos="0">
                  <a:srgbClr val="006CCD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05128" cy="547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00"/>
                </a:lnSpc>
              </a:pPr>
            </a:p>
          </p:txBody>
        </p:sp>
      </p:grpSp>
      <p:grpSp>
        <p:nvGrpSpPr>
          <p:cNvPr id="6" name="Group 6"/>
          <p:cNvGrpSpPr/>
          <p:nvPr/>
        </p:nvGrpSpPr>
        <p:grpSpPr>
          <a:xfrm rot="0">
            <a:off x="17367864" y="1243254"/>
            <a:ext cx="399158" cy="63290"/>
            <a:chOff x="0" y="0"/>
            <a:chExt cx="105128" cy="1666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05128" cy="16669"/>
            </a:xfrm>
            <a:custGeom>
              <a:avLst/>
              <a:gdLst/>
              <a:ahLst/>
              <a:cxnLst/>
              <a:rect l="l" t="t" r="r" b="b"/>
              <a:pathLst>
                <a:path w="105128" h="16669">
                  <a:moveTo>
                    <a:pt x="0" y="0"/>
                  </a:moveTo>
                  <a:lnTo>
                    <a:pt x="105128" y="0"/>
                  </a:lnTo>
                  <a:lnTo>
                    <a:pt x="105128" y="16669"/>
                  </a:lnTo>
                  <a:lnTo>
                    <a:pt x="0" y="16669"/>
                  </a:lnTo>
                  <a:close/>
                </a:path>
              </a:pathLst>
            </a:custGeom>
            <a:gradFill rotWithShape="1">
              <a:gsLst>
                <a:gs pos="0">
                  <a:srgbClr val="006CCD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05128" cy="547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00"/>
                </a:lnSpc>
              </a:pPr>
            </a:p>
          </p:txBody>
        </p:sp>
      </p:grpSp>
      <p:sp>
        <p:nvSpPr>
          <p:cNvPr id="9" name="Freeform 9"/>
          <p:cNvSpPr/>
          <p:nvPr/>
        </p:nvSpPr>
        <p:spPr>
          <a:xfrm>
            <a:off x="17259300" y="9056569"/>
            <a:ext cx="403461" cy="403461"/>
          </a:xfrm>
          <a:custGeom>
            <a:avLst/>
            <a:gdLst/>
            <a:ahLst/>
            <a:cxnLst/>
            <a:rect l="l" t="t" r="r" b="b"/>
            <a:pathLst>
              <a:path w="403461" h="403461">
                <a:moveTo>
                  <a:pt x="0" y="0"/>
                </a:moveTo>
                <a:lnTo>
                  <a:pt x="403461" y="0"/>
                </a:lnTo>
                <a:lnTo>
                  <a:pt x="403461" y="403462"/>
                </a:lnTo>
                <a:lnTo>
                  <a:pt x="0" y="4034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AutoShape 10"/>
          <p:cNvSpPr/>
          <p:nvPr/>
        </p:nvSpPr>
        <p:spPr>
          <a:xfrm>
            <a:off x="-550598" y="1717649"/>
            <a:ext cx="19996945" cy="0"/>
          </a:xfrm>
          <a:prstGeom prst="line">
            <a:avLst/>
          </a:prstGeom>
          <a:ln w="38100" cap="flat">
            <a:gradFill>
              <a:gsLst>
                <a:gs pos="0">
                  <a:srgbClr val="006CCD">
                    <a:alpha val="0"/>
                  </a:srgbClr>
                </a:gs>
                <a:gs pos="50000">
                  <a:srgbClr val="3E67C8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</p:sp>
      <p:sp>
        <p:nvSpPr>
          <p:cNvPr id="11" name="Freeform 11"/>
          <p:cNvSpPr/>
          <p:nvPr/>
        </p:nvSpPr>
        <p:spPr>
          <a:xfrm>
            <a:off x="552801" y="147894"/>
            <a:ext cx="2616259" cy="1569755"/>
          </a:xfrm>
          <a:custGeom>
            <a:avLst/>
            <a:gdLst/>
            <a:ahLst/>
            <a:cxnLst/>
            <a:rect l="l" t="t" r="r" b="b"/>
            <a:pathLst>
              <a:path w="2616259" h="1569755">
                <a:moveTo>
                  <a:pt x="0" y="0"/>
                </a:moveTo>
                <a:lnTo>
                  <a:pt x="2616259" y="0"/>
                </a:lnTo>
                <a:lnTo>
                  <a:pt x="2616259" y="1569755"/>
                </a:lnTo>
                <a:lnTo>
                  <a:pt x="0" y="156975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12" name="Group 12"/>
          <p:cNvGrpSpPr/>
          <p:nvPr/>
        </p:nvGrpSpPr>
        <p:grpSpPr>
          <a:xfrm rot="0">
            <a:off x="1348942" y="3837535"/>
            <a:ext cx="3739306" cy="778045"/>
            <a:chOff x="0" y="0"/>
            <a:chExt cx="760330" cy="15820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760330" cy="158203"/>
            </a:xfrm>
            <a:custGeom>
              <a:avLst/>
              <a:gdLst/>
              <a:ahLst/>
              <a:cxnLst/>
              <a:rect l="l" t="t" r="r" b="b"/>
              <a:pathLst>
                <a:path w="760330" h="158203">
                  <a:moveTo>
                    <a:pt x="0" y="0"/>
                  </a:moveTo>
                  <a:lnTo>
                    <a:pt x="760330" y="0"/>
                  </a:lnTo>
                  <a:lnTo>
                    <a:pt x="760330" y="158203"/>
                  </a:lnTo>
                  <a:lnTo>
                    <a:pt x="0" y="158203"/>
                  </a:lnTo>
                  <a:close/>
                </a:path>
              </a:pathLst>
            </a:custGeom>
            <a:gradFill rotWithShape="1">
              <a:gsLst>
                <a:gs pos="0">
                  <a:srgbClr val="006CCD">
                    <a:alpha val="100000"/>
                  </a:srgbClr>
                </a:gs>
                <a:gs pos="100000">
                  <a:srgbClr val="BF5EA4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760330" cy="196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00"/>
                </a:lnSpc>
              </a:pPr>
            </a:p>
          </p:txBody>
        </p:sp>
      </p:grpSp>
      <p:sp>
        <p:nvSpPr>
          <p:cNvPr id="15" name="Freeform 15"/>
          <p:cNvSpPr/>
          <p:nvPr/>
        </p:nvSpPr>
        <p:spPr>
          <a:xfrm>
            <a:off x="5088249" y="3837535"/>
            <a:ext cx="12171051" cy="6405016"/>
          </a:xfrm>
          <a:custGeom>
            <a:avLst/>
            <a:gdLst/>
            <a:ahLst/>
            <a:cxnLst/>
            <a:rect l="l" t="t" r="r" b="b"/>
            <a:pathLst>
              <a:path w="12171051" h="6405016">
                <a:moveTo>
                  <a:pt x="0" y="0"/>
                </a:moveTo>
                <a:lnTo>
                  <a:pt x="12171051" y="0"/>
                </a:lnTo>
                <a:lnTo>
                  <a:pt x="12171051" y="6405016"/>
                </a:lnTo>
                <a:lnTo>
                  <a:pt x="0" y="640501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957214" y="1985985"/>
            <a:ext cx="17330786" cy="826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70"/>
              </a:lnSpc>
            </a:pPr>
            <a:r>
              <a:rPr lang="en-US" sz="6710" b="1">
                <a:solidFill>
                  <a:srgbClr val="3E67C8"/>
                </a:solidFill>
                <a:latin typeface="Montserrat Ultra-Bold" panose="00000900000000000000"/>
                <a:ea typeface="Montserrat Ultra-Bold" panose="00000900000000000000"/>
                <a:cs typeface="Montserrat Ultra-Bold" panose="00000900000000000000"/>
                <a:sym typeface="Montserrat Ultra-Bold" panose="00000900000000000000"/>
              </a:rPr>
              <a:t>U-Net Architecture </a:t>
            </a:r>
            <a:endParaRPr lang="en-US" sz="6710" b="1">
              <a:solidFill>
                <a:srgbClr val="3E67C8"/>
              </a:solidFill>
              <a:latin typeface="Montserrat Ultra-Bold" panose="00000900000000000000"/>
              <a:ea typeface="Montserrat Ultra-Bold" panose="00000900000000000000"/>
              <a:cs typeface="Montserrat Ultra-Bold" panose="00000900000000000000"/>
              <a:sym typeface="Montserrat Ultra-Bold" panose="00000900000000000000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4026539" y="2767670"/>
            <a:ext cx="14261461" cy="758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525"/>
              </a:lnSpc>
            </a:pPr>
            <a:r>
              <a:rPr lang="en-US" sz="6210">
                <a:solidFill>
                  <a:srgbClr val="3E67C8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reverse diffusion process</a:t>
            </a:r>
            <a:endParaRPr lang="en-US" sz="6210">
              <a:solidFill>
                <a:srgbClr val="3E67C8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607537" y="3960702"/>
            <a:ext cx="5525183" cy="527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10"/>
              </a:lnSpc>
            </a:pPr>
            <a:r>
              <a:rPr lang="en-US" sz="3340" b="1">
                <a:solidFill>
                  <a:srgbClr val="FFFFFF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what is U-Net?</a:t>
            </a:r>
            <a:endParaRPr lang="en-US" sz="3340" b="1">
              <a:solidFill>
                <a:srgbClr val="FFFFFF"/>
              </a:solidFill>
              <a:latin typeface="Montserrat Bold" panose="00000800000000000000"/>
              <a:ea typeface="Montserrat Bold" panose="00000800000000000000"/>
              <a:cs typeface="Montserrat Bold" panose="00000800000000000000"/>
              <a:sym typeface="Montserrat Bold" panose="00000800000000000000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17367864" y="1100865"/>
            <a:ext cx="399158" cy="63290"/>
            <a:chOff x="0" y="0"/>
            <a:chExt cx="105128" cy="1666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5128" cy="16669"/>
            </a:xfrm>
            <a:custGeom>
              <a:avLst/>
              <a:gdLst/>
              <a:ahLst/>
              <a:cxnLst/>
              <a:rect l="l" t="t" r="r" b="b"/>
              <a:pathLst>
                <a:path w="105128" h="16669">
                  <a:moveTo>
                    <a:pt x="0" y="0"/>
                  </a:moveTo>
                  <a:lnTo>
                    <a:pt x="105128" y="0"/>
                  </a:lnTo>
                  <a:lnTo>
                    <a:pt x="105128" y="16669"/>
                  </a:lnTo>
                  <a:lnTo>
                    <a:pt x="0" y="16669"/>
                  </a:lnTo>
                  <a:close/>
                </a:path>
              </a:pathLst>
            </a:custGeom>
            <a:gradFill rotWithShape="1">
              <a:gsLst>
                <a:gs pos="0">
                  <a:srgbClr val="006CCD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05128" cy="547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00"/>
                </a:lnSpc>
              </a:pPr>
            </a:p>
          </p:txBody>
        </p:sp>
      </p:grpSp>
      <p:grpSp>
        <p:nvGrpSpPr>
          <p:cNvPr id="6" name="Group 6"/>
          <p:cNvGrpSpPr/>
          <p:nvPr/>
        </p:nvGrpSpPr>
        <p:grpSpPr>
          <a:xfrm rot="0">
            <a:off x="17367864" y="1243254"/>
            <a:ext cx="399158" cy="63290"/>
            <a:chOff x="0" y="0"/>
            <a:chExt cx="105128" cy="1666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05128" cy="16669"/>
            </a:xfrm>
            <a:custGeom>
              <a:avLst/>
              <a:gdLst/>
              <a:ahLst/>
              <a:cxnLst/>
              <a:rect l="l" t="t" r="r" b="b"/>
              <a:pathLst>
                <a:path w="105128" h="16669">
                  <a:moveTo>
                    <a:pt x="0" y="0"/>
                  </a:moveTo>
                  <a:lnTo>
                    <a:pt x="105128" y="0"/>
                  </a:lnTo>
                  <a:lnTo>
                    <a:pt x="105128" y="16669"/>
                  </a:lnTo>
                  <a:lnTo>
                    <a:pt x="0" y="16669"/>
                  </a:lnTo>
                  <a:close/>
                </a:path>
              </a:pathLst>
            </a:custGeom>
            <a:gradFill rotWithShape="1">
              <a:gsLst>
                <a:gs pos="0">
                  <a:srgbClr val="006CCD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05128" cy="547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00"/>
                </a:lnSpc>
              </a:pPr>
            </a:p>
          </p:txBody>
        </p:sp>
      </p:grpSp>
      <p:sp>
        <p:nvSpPr>
          <p:cNvPr id="9" name="Freeform 9"/>
          <p:cNvSpPr/>
          <p:nvPr/>
        </p:nvSpPr>
        <p:spPr>
          <a:xfrm>
            <a:off x="17259300" y="9056569"/>
            <a:ext cx="403461" cy="403461"/>
          </a:xfrm>
          <a:custGeom>
            <a:avLst/>
            <a:gdLst/>
            <a:ahLst/>
            <a:cxnLst/>
            <a:rect l="l" t="t" r="r" b="b"/>
            <a:pathLst>
              <a:path w="403461" h="403461">
                <a:moveTo>
                  <a:pt x="0" y="0"/>
                </a:moveTo>
                <a:lnTo>
                  <a:pt x="403461" y="0"/>
                </a:lnTo>
                <a:lnTo>
                  <a:pt x="403461" y="403462"/>
                </a:lnTo>
                <a:lnTo>
                  <a:pt x="0" y="4034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AutoShape 10"/>
          <p:cNvSpPr/>
          <p:nvPr/>
        </p:nvSpPr>
        <p:spPr>
          <a:xfrm>
            <a:off x="-550598" y="1717649"/>
            <a:ext cx="19996945" cy="0"/>
          </a:xfrm>
          <a:prstGeom prst="line">
            <a:avLst/>
          </a:prstGeom>
          <a:ln w="38100" cap="flat">
            <a:gradFill>
              <a:gsLst>
                <a:gs pos="0">
                  <a:srgbClr val="006CCD">
                    <a:alpha val="0"/>
                  </a:srgbClr>
                </a:gs>
                <a:gs pos="50000">
                  <a:srgbClr val="3E67C8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</p:sp>
      <p:sp>
        <p:nvSpPr>
          <p:cNvPr id="11" name="Freeform 11"/>
          <p:cNvSpPr/>
          <p:nvPr/>
        </p:nvSpPr>
        <p:spPr>
          <a:xfrm>
            <a:off x="552801" y="147894"/>
            <a:ext cx="2616259" cy="1569755"/>
          </a:xfrm>
          <a:custGeom>
            <a:avLst/>
            <a:gdLst/>
            <a:ahLst/>
            <a:cxnLst/>
            <a:rect l="l" t="t" r="r" b="b"/>
            <a:pathLst>
              <a:path w="2616259" h="1569755">
                <a:moveTo>
                  <a:pt x="0" y="0"/>
                </a:moveTo>
                <a:lnTo>
                  <a:pt x="2616259" y="0"/>
                </a:lnTo>
                <a:lnTo>
                  <a:pt x="2616259" y="1569755"/>
                </a:lnTo>
                <a:lnTo>
                  <a:pt x="0" y="156975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12" name="Group 12"/>
          <p:cNvGrpSpPr/>
          <p:nvPr/>
        </p:nvGrpSpPr>
        <p:grpSpPr>
          <a:xfrm rot="0">
            <a:off x="1348942" y="3837535"/>
            <a:ext cx="7795058" cy="778045"/>
            <a:chOff x="0" y="0"/>
            <a:chExt cx="1585003" cy="15820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585003" cy="158203"/>
            </a:xfrm>
            <a:custGeom>
              <a:avLst/>
              <a:gdLst/>
              <a:ahLst/>
              <a:cxnLst/>
              <a:rect l="l" t="t" r="r" b="b"/>
              <a:pathLst>
                <a:path w="1585003" h="158203">
                  <a:moveTo>
                    <a:pt x="0" y="0"/>
                  </a:moveTo>
                  <a:lnTo>
                    <a:pt x="1585003" y="0"/>
                  </a:lnTo>
                  <a:lnTo>
                    <a:pt x="1585003" y="158203"/>
                  </a:lnTo>
                  <a:lnTo>
                    <a:pt x="0" y="158203"/>
                  </a:lnTo>
                  <a:close/>
                </a:path>
              </a:pathLst>
            </a:custGeom>
            <a:gradFill rotWithShape="1">
              <a:gsLst>
                <a:gs pos="0">
                  <a:srgbClr val="006CCD">
                    <a:alpha val="100000"/>
                  </a:srgbClr>
                </a:gs>
                <a:gs pos="100000">
                  <a:srgbClr val="BF5EA4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1585003" cy="196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00"/>
                </a:lnSpc>
              </a:pPr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957214" y="1985985"/>
            <a:ext cx="20082520" cy="826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70"/>
              </a:lnSpc>
            </a:pPr>
            <a:r>
              <a:rPr lang="en-US" sz="6710" b="1">
                <a:solidFill>
                  <a:srgbClr val="3E67C8"/>
                </a:solidFill>
                <a:latin typeface="Montserrat Ultra-Bold" panose="00000900000000000000"/>
                <a:ea typeface="Montserrat Ultra-Bold" panose="00000900000000000000"/>
                <a:cs typeface="Montserrat Ultra-Bold" panose="00000900000000000000"/>
                <a:sym typeface="Montserrat Ultra-Bold" panose="00000900000000000000"/>
              </a:rPr>
              <a:t>U-Net Architecture</a:t>
            </a:r>
            <a:r>
              <a:rPr lang="en-US" sz="6710" b="1">
                <a:solidFill>
                  <a:srgbClr val="3E67C8"/>
                </a:solidFill>
                <a:latin typeface="Montserrat Ultra-Bold" panose="00000900000000000000"/>
                <a:ea typeface="Montserrat Ultra-Bold" panose="00000900000000000000"/>
                <a:cs typeface="Montserrat Ultra-Bold" panose="00000900000000000000"/>
                <a:sym typeface="Montserrat Ultra-Bold" panose="00000900000000000000"/>
              </a:rPr>
              <a:t> </a:t>
            </a:r>
            <a:endParaRPr lang="en-US" sz="6710" b="1">
              <a:solidFill>
                <a:srgbClr val="3E67C8"/>
              </a:solidFill>
              <a:latin typeface="Montserrat Ultra-Bold" panose="00000900000000000000"/>
              <a:ea typeface="Montserrat Ultra-Bold" panose="00000900000000000000"/>
              <a:cs typeface="Montserrat Ultra-Bold" panose="00000900000000000000"/>
              <a:sym typeface="Montserrat Ultra-Bold" panose="00000900000000000000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4026539" y="3031039"/>
            <a:ext cx="14261461" cy="758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525"/>
              </a:lnSpc>
            </a:pPr>
            <a:r>
              <a:rPr lang="en-US" sz="6210">
                <a:solidFill>
                  <a:srgbClr val="3E67C8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Mathematical Representation</a:t>
            </a:r>
            <a:endParaRPr lang="en-US" sz="6210">
              <a:solidFill>
                <a:srgbClr val="3E67C8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607537" y="3970227"/>
            <a:ext cx="6870145" cy="503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80"/>
              </a:lnSpc>
            </a:pPr>
            <a:r>
              <a:rPr lang="en-US" sz="3240" b="1">
                <a:solidFill>
                  <a:srgbClr val="FFFFFF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Downsampling Path (Encoder)</a:t>
            </a:r>
            <a:endParaRPr lang="en-US" sz="3240" b="1">
              <a:solidFill>
                <a:srgbClr val="FFFFFF"/>
              </a:solidFill>
              <a:latin typeface="Montserrat Bold" panose="00000800000000000000"/>
              <a:ea typeface="Montserrat Bold" panose="00000800000000000000"/>
              <a:cs typeface="Montserrat Bold" panose="00000800000000000000"/>
              <a:sym typeface="Montserrat Bold" panose="00000800000000000000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607537" y="5057775"/>
            <a:ext cx="15651763" cy="435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00"/>
              </a:lnSpc>
            </a:pPr>
            <a:r>
              <a:rPr lang="en-US" sz="3070" b="1">
                <a:solidFill>
                  <a:srgbClr val="000000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What Does It Do?</a:t>
            </a:r>
            <a:endParaRPr lang="en-US" sz="3070" b="1">
              <a:solidFill>
                <a:srgbClr val="000000"/>
              </a:solidFill>
              <a:latin typeface="Poppins Bold" panose="00000800000000000000"/>
              <a:ea typeface="Poppins Bold" panose="00000800000000000000"/>
              <a:cs typeface="Poppins Bold" panose="00000800000000000000"/>
              <a:sym typeface="Poppins Bold" panose="00000800000000000000"/>
            </a:endParaRPr>
          </a:p>
          <a:p>
            <a:pPr algn="l">
              <a:lnSpc>
                <a:spcPts val="4300"/>
              </a:lnSpc>
            </a:pPr>
          </a:p>
          <a:p>
            <a:pPr marL="662940" lvl="1" indent="-331470" algn="l">
              <a:lnSpc>
                <a:spcPts val="4300"/>
              </a:lnSpc>
              <a:buFont typeface="Arial" panose="020B0604020202020204"/>
              <a:buChar char="•"/>
            </a:pPr>
            <a:r>
              <a:rPr lang="en-US" sz="307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The encoder extracts hierarchical features from the input image, capturing spatial and semantic information at multiple levels.</a:t>
            </a:r>
            <a:endParaRPr lang="en-US" sz="3070">
              <a:solidFill>
                <a:srgbClr val="000000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algn="l">
              <a:lnSpc>
                <a:spcPts val="4300"/>
              </a:lnSpc>
            </a:pPr>
          </a:p>
          <a:p>
            <a:pPr marL="662940" lvl="1" indent="-331470" algn="l">
              <a:lnSpc>
                <a:spcPts val="4300"/>
              </a:lnSpc>
              <a:buFont typeface="Arial" panose="020B0604020202020204"/>
              <a:buChar char="•"/>
            </a:pPr>
            <a:r>
              <a:rPr lang="en-US" sz="307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Each layer in the encoder consists of convolutional operations, activation functions, and downsampling to progressively reduce the image resolution.</a:t>
            </a:r>
            <a:endParaRPr lang="en-US" sz="3070">
              <a:solidFill>
                <a:srgbClr val="000000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algn="l">
              <a:lnSpc>
                <a:spcPts val="4300"/>
              </a:lnSpc>
            </a:p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17367864" y="1100865"/>
            <a:ext cx="399158" cy="63290"/>
            <a:chOff x="0" y="0"/>
            <a:chExt cx="105128" cy="1666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5128" cy="16669"/>
            </a:xfrm>
            <a:custGeom>
              <a:avLst/>
              <a:gdLst/>
              <a:ahLst/>
              <a:cxnLst/>
              <a:rect l="l" t="t" r="r" b="b"/>
              <a:pathLst>
                <a:path w="105128" h="16669">
                  <a:moveTo>
                    <a:pt x="0" y="0"/>
                  </a:moveTo>
                  <a:lnTo>
                    <a:pt x="105128" y="0"/>
                  </a:lnTo>
                  <a:lnTo>
                    <a:pt x="105128" y="16669"/>
                  </a:lnTo>
                  <a:lnTo>
                    <a:pt x="0" y="16669"/>
                  </a:lnTo>
                  <a:close/>
                </a:path>
              </a:pathLst>
            </a:custGeom>
            <a:gradFill rotWithShape="1">
              <a:gsLst>
                <a:gs pos="0">
                  <a:srgbClr val="006CCD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05128" cy="547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00"/>
                </a:lnSpc>
              </a:pPr>
            </a:p>
          </p:txBody>
        </p:sp>
      </p:grpSp>
      <p:grpSp>
        <p:nvGrpSpPr>
          <p:cNvPr id="6" name="Group 6"/>
          <p:cNvGrpSpPr/>
          <p:nvPr/>
        </p:nvGrpSpPr>
        <p:grpSpPr>
          <a:xfrm rot="0">
            <a:off x="17367864" y="1243254"/>
            <a:ext cx="399158" cy="63290"/>
            <a:chOff x="0" y="0"/>
            <a:chExt cx="105128" cy="1666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05128" cy="16669"/>
            </a:xfrm>
            <a:custGeom>
              <a:avLst/>
              <a:gdLst/>
              <a:ahLst/>
              <a:cxnLst/>
              <a:rect l="l" t="t" r="r" b="b"/>
              <a:pathLst>
                <a:path w="105128" h="16669">
                  <a:moveTo>
                    <a:pt x="0" y="0"/>
                  </a:moveTo>
                  <a:lnTo>
                    <a:pt x="105128" y="0"/>
                  </a:lnTo>
                  <a:lnTo>
                    <a:pt x="105128" y="16669"/>
                  </a:lnTo>
                  <a:lnTo>
                    <a:pt x="0" y="16669"/>
                  </a:lnTo>
                  <a:close/>
                </a:path>
              </a:pathLst>
            </a:custGeom>
            <a:gradFill rotWithShape="1">
              <a:gsLst>
                <a:gs pos="0">
                  <a:srgbClr val="006CCD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05128" cy="547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00"/>
                </a:lnSpc>
              </a:pPr>
            </a:p>
          </p:txBody>
        </p:sp>
      </p:grpSp>
      <p:sp>
        <p:nvSpPr>
          <p:cNvPr id="9" name="Freeform 9"/>
          <p:cNvSpPr/>
          <p:nvPr/>
        </p:nvSpPr>
        <p:spPr>
          <a:xfrm>
            <a:off x="17259300" y="9056569"/>
            <a:ext cx="403461" cy="403461"/>
          </a:xfrm>
          <a:custGeom>
            <a:avLst/>
            <a:gdLst/>
            <a:ahLst/>
            <a:cxnLst/>
            <a:rect l="l" t="t" r="r" b="b"/>
            <a:pathLst>
              <a:path w="403461" h="403461">
                <a:moveTo>
                  <a:pt x="0" y="0"/>
                </a:moveTo>
                <a:lnTo>
                  <a:pt x="403461" y="0"/>
                </a:lnTo>
                <a:lnTo>
                  <a:pt x="403461" y="403462"/>
                </a:lnTo>
                <a:lnTo>
                  <a:pt x="0" y="4034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AutoShape 10"/>
          <p:cNvSpPr/>
          <p:nvPr/>
        </p:nvSpPr>
        <p:spPr>
          <a:xfrm>
            <a:off x="-550598" y="1717649"/>
            <a:ext cx="19996945" cy="0"/>
          </a:xfrm>
          <a:prstGeom prst="line">
            <a:avLst/>
          </a:prstGeom>
          <a:ln w="38100" cap="flat">
            <a:gradFill>
              <a:gsLst>
                <a:gs pos="0">
                  <a:srgbClr val="006CCD">
                    <a:alpha val="0"/>
                  </a:srgbClr>
                </a:gs>
                <a:gs pos="50000">
                  <a:srgbClr val="3E67C8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</p:sp>
      <p:sp>
        <p:nvSpPr>
          <p:cNvPr id="11" name="Freeform 11"/>
          <p:cNvSpPr/>
          <p:nvPr/>
        </p:nvSpPr>
        <p:spPr>
          <a:xfrm>
            <a:off x="552801" y="147894"/>
            <a:ext cx="2616259" cy="1569755"/>
          </a:xfrm>
          <a:custGeom>
            <a:avLst/>
            <a:gdLst/>
            <a:ahLst/>
            <a:cxnLst/>
            <a:rect l="l" t="t" r="r" b="b"/>
            <a:pathLst>
              <a:path w="2616259" h="1569755">
                <a:moveTo>
                  <a:pt x="0" y="0"/>
                </a:moveTo>
                <a:lnTo>
                  <a:pt x="2616259" y="0"/>
                </a:lnTo>
                <a:lnTo>
                  <a:pt x="2616259" y="1569755"/>
                </a:lnTo>
                <a:lnTo>
                  <a:pt x="0" y="156975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12" name="Group 12"/>
          <p:cNvGrpSpPr/>
          <p:nvPr/>
        </p:nvGrpSpPr>
        <p:grpSpPr>
          <a:xfrm rot="0">
            <a:off x="1348942" y="3837535"/>
            <a:ext cx="7795058" cy="778045"/>
            <a:chOff x="0" y="0"/>
            <a:chExt cx="1585003" cy="15820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585003" cy="158203"/>
            </a:xfrm>
            <a:custGeom>
              <a:avLst/>
              <a:gdLst/>
              <a:ahLst/>
              <a:cxnLst/>
              <a:rect l="l" t="t" r="r" b="b"/>
              <a:pathLst>
                <a:path w="1585003" h="158203">
                  <a:moveTo>
                    <a:pt x="0" y="0"/>
                  </a:moveTo>
                  <a:lnTo>
                    <a:pt x="1585003" y="0"/>
                  </a:lnTo>
                  <a:lnTo>
                    <a:pt x="1585003" y="158203"/>
                  </a:lnTo>
                  <a:lnTo>
                    <a:pt x="0" y="158203"/>
                  </a:lnTo>
                  <a:close/>
                </a:path>
              </a:pathLst>
            </a:custGeom>
            <a:gradFill rotWithShape="1">
              <a:gsLst>
                <a:gs pos="0">
                  <a:srgbClr val="006CCD">
                    <a:alpha val="100000"/>
                  </a:srgbClr>
                </a:gs>
                <a:gs pos="100000">
                  <a:srgbClr val="BF5EA4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1585003" cy="196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00"/>
                </a:lnSpc>
              </a:pPr>
            </a:p>
          </p:txBody>
        </p:sp>
      </p:grpSp>
      <p:sp>
        <p:nvSpPr>
          <p:cNvPr id="15" name="Freeform 15"/>
          <p:cNvSpPr/>
          <p:nvPr/>
        </p:nvSpPr>
        <p:spPr>
          <a:xfrm>
            <a:off x="6390777" y="5158505"/>
            <a:ext cx="10977087" cy="4884804"/>
          </a:xfrm>
          <a:custGeom>
            <a:avLst/>
            <a:gdLst/>
            <a:ahLst/>
            <a:cxnLst/>
            <a:rect l="l" t="t" r="r" b="b"/>
            <a:pathLst>
              <a:path w="10977087" h="4884804">
                <a:moveTo>
                  <a:pt x="0" y="0"/>
                </a:moveTo>
                <a:lnTo>
                  <a:pt x="10977087" y="0"/>
                </a:lnTo>
                <a:lnTo>
                  <a:pt x="10977087" y="4884804"/>
                </a:lnTo>
                <a:lnTo>
                  <a:pt x="0" y="488480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957214" y="1985985"/>
            <a:ext cx="20082520" cy="826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70"/>
              </a:lnSpc>
            </a:pPr>
            <a:r>
              <a:rPr lang="en-US" sz="6710" b="1">
                <a:solidFill>
                  <a:srgbClr val="3E67C8"/>
                </a:solidFill>
                <a:latin typeface="Montserrat Ultra-Bold" panose="00000900000000000000"/>
                <a:ea typeface="Montserrat Ultra-Bold" panose="00000900000000000000"/>
                <a:cs typeface="Montserrat Ultra-Bold" panose="00000900000000000000"/>
                <a:sym typeface="Montserrat Ultra-Bold" panose="00000900000000000000"/>
              </a:rPr>
              <a:t>U-Net Architecture</a:t>
            </a:r>
            <a:r>
              <a:rPr lang="en-US" sz="6710" b="1">
                <a:solidFill>
                  <a:srgbClr val="3E67C8"/>
                </a:solidFill>
                <a:latin typeface="Montserrat Ultra-Bold" panose="00000900000000000000"/>
                <a:ea typeface="Montserrat Ultra-Bold" panose="00000900000000000000"/>
                <a:cs typeface="Montserrat Ultra-Bold" panose="00000900000000000000"/>
                <a:sym typeface="Montserrat Ultra-Bold" panose="00000900000000000000"/>
              </a:rPr>
              <a:t> </a:t>
            </a:r>
            <a:endParaRPr lang="en-US" sz="6710" b="1">
              <a:solidFill>
                <a:srgbClr val="3E67C8"/>
              </a:solidFill>
              <a:latin typeface="Montserrat Ultra-Bold" panose="00000900000000000000"/>
              <a:ea typeface="Montserrat Ultra-Bold" panose="00000900000000000000"/>
              <a:cs typeface="Montserrat Ultra-Bold" panose="00000900000000000000"/>
              <a:sym typeface="Montserrat Ultra-Bold" panose="00000900000000000000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4026539" y="3031039"/>
            <a:ext cx="14261461" cy="758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525"/>
              </a:lnSpc>
            </a:pPr>
            <a:r>
              <a:rPr lang="en-US" sz="6210">
                <a:solidFill>
                  <a:srgbClr val="3E67C8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Mathematical Representation</a:t>
            </a:r>
            <a:endParaRPr lang="en-US" sz="6210">
              <a:solidFill>
                <a:srgbClr val="3E67C8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607537" y="3970227"/>
            <a:ext cx="6870145" cy="503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80"/>
              </a:lnSpc>
            </a:pPr>
            <a:r>
              <a:rPr lang="en-US" sz="3240" b="1">
                <a:solidFill>
                  <a:srgbClr val="FFFFFF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Downsampling Path (Encoder)</a:t>
            </a:r>
            <a:endParaRPr lang="en-US" sz="3240" b="1">
              <a:solidFill>
                <a:srgbClr val="FFFFFF"/>
              </a:solidFill>
              <a:latin typeface="Montserrat Bold" panose="00000800000000000000"/>
              <a:ea typeface="Montserrat Bold" panose="00000800000000000000"/>
              <a:cs typeface="Montserrat Bold" panose="00000800000000000000"/>
              <a:sym typeface="Montserrat Bold" panose="00000800000000000000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493237" y="4720355"/>
            <a:ext cx="15651763" cy="2179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00"/>
              </a:lnSpc>
            </a:pPr>
            <a:r>
              <a:rPr lang="en-US" sz="3070" b="1">
                <a:solidFill>
                  <a:srgbClr val="000000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Mathematical Formulation</a:t>
            </a:r>
            <a:endParaRPr lang="en-US" sz="3070" b="1">
              <a:solidFill>
                <a:srgbClr val="000000"/>
              </a:solidFill>
              <a:latin typeface="Poppins Bold" panose="00000800000000000000"/>
              <a:ea typeface="Poppins Bold" panose="00000800000000000000"/>
              <a:cs typeface="Poppins Bold" panose="00000800000000000000"/>
              <a:sym typeface="Poppins Bold" panose="00000800000000000000"/>
            </a:endParaRPr>
          </a:p>
          <a:p>
            <a:pPr algn="l">
              <a:lnSpc>
                <a:spcPts val="4300"/>
              </a:lnSpc>
            </a:pPr>
            <a:r>
              <a:rPr lang="en-US" sz="307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At each layer, </a:t>
            </a:r>
            <a:endParaRPr lang="en-US" sz="3070">
              <a:solidFill>
                <a:srgbClr val="000000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algn="l">
              <a:lnSpc>
                <a:spcPts val="4300"/>
              </a:lnSpc>
            </a:pPr>
            <a:r>
              <a:rPr lang="en-US" sz="307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a convolutional</a:t>
            </a:r>
            <a:endParaRPr lang="en-US" sz="3070">
              <a:solidFill>
                <a:srgbClr val="000000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algn="l">
              <a:lnSpc>
                <a:spcPts val="4300"/>
              </a:lnSpc>
            </a:pPr>
            <a:r>
              <a:rPr lang="en-US" sz="307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 operation is applied:</a:t>
            </a:r>
            <a:endParaRPr lang="en-US" sz="3070">
              <a:solidFill>
                <a:srgbClr val="000000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17367864" y="1100865"/>
            <a:ext cx="399158" cy="63290"/>
            <a:chOff x="0" y="0"/>
            <a:chExt cx="105128" cy="1666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5128" cy="16669"/>
            </a:xfrm>
            <a:custGeom>
              <a:avLst/>
              <a:gdLst/>
              <a:ahLst/>
              <a:cxnLst/>
              <a:rect l="l" t="t" r="r" b="b"/>
              <a:pathLst>
                <a:path w="105128" h="16669">
                  <a:moveTo>
                    <a:pt x="0" y="0"/>
                  </a:moveTo>
                  <a:lnTo>
                    <a:pt x="105128" y="0"/>
                  </a:lnTo>
                  <a:lnTo>
                    <a:pt x="105128" y="16669"/>
                  </a:lnTo>
                  <a:lnTo>
                    <a:pt x="0" y="16669"/>
                  </a:lnTo>
                  <a:close/>
                </a:path>
              </a:pathLst>
            </a:custGeom>
            <a:gradFill rotWithShape="1">
              <a:gsLst>
                <a:gs pos="0">
                  <a:srgbClr val="006CCD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05128" cy="547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00"/>
                </a:lnSpc>
              </a:pPr>
            </a:p>
          </p:txBody>
        </p:sp>
      </p:grpSp>
      <p:grpSp>
        <p:nvGrpSpPr>
          <p:cNvPr id="6" name="Group 6"/>
          <p:cNvGrpSpPr/>
          <p:nvPr/>
        </p:nvGrpSpPr>
        <p:grpSpPr>
          <a:xfrm rot="0">
            <a:off x="17367864" y="1243254"/>
            <a:ext cx="399158" cy="63290"/>
            <a:chOff x="0" y="0"/>
            <a:chExt cx="105128" cy="1666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05128" cy="16669"/>
            </a:xfrm>
            <a:custGeom>
              <a:avLst/>
              <a:gdLst/>
              <a:ahLst/>
              <a:cxnLst/>
              <a:rect l="l" t="t" r="r" b="b"/>
              <a:pathLst>
                <a:path w="105128" h="16669">
                  <a:moveTo>
                    <a:pt x="0" y="0"/>
                  </a:moveTo>
                  <a:lnTo>
                    <a:pt x="105128" y="0"/>
                  </a:lnTo>
                  <a:lnTo>
                    <a:pt x="105128" y="16669"/>
                  </a:lnTo>
                  <a:lnTo>
                    <a:pt x="0" y="16669"/>
                  </a:lnTo>
                  <a:close/>
                </a:path>
              </a:pathLst>
            </a:custGeom>
            <a:gradFill rotWithShape="1">
              <a:gsLst>
                <a:gs pos="0">
                  <a:srgbClr val="006CCD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05128" cy="547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00"/>
                </a:lnSpc>
              </a:pPr>
            </a:p>
          </p:txBody>
        </p:sp>
      </p:grpSp>
      <p:sp>
        <p:nvSpPr>
          <p:cNvPr id="9" name="Freeform 9"/>
          <p:cNvSpPr/>
          <p:nvPr/>
        </p:nvSpPr>
        <p:spPr>
          <a:xfrm>
            <a:off x="17259300" y="9056569"/>
            <a:ext cx="403461" cy="403461"/>
          </a:xfrm>
          <a:custGeom>
            <a:avLst/>
            <a:gdLst/>
            <a:ahLst/>
            <a:cxnLst/>
            <a:rect l="l" t="t" r="r" b="b"/>
            <a:pathLst>
              <a:path w="403461" h="403461">
                <a:moveTo>
                  <a:pt x="0" y="0"/>
                </a:moveTo>
                <a:lnTo>
                  <a:pt x="403461" y="0"/>
                </a:lnTo>
                <a:lnTo>
                  <a:pt x="403461" y="403462"/>
                </a:lnTo>
                <a:lnTo>
                  <a:pt x="0" y="4034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AutoShape 10"/>
          <p:cNvSpPr/>
          <p:nvPr/>
        </p:nvSpPr>
        <p:spPr>
          <a:xfrm>
            <a:off x="-550598" y="1717649"/>
            <a:ext cx="19996945" cy="0"/>
          </a:xfrm>
          <a:prstGeom prst="line">
            <a:avLst/>
          </a:prstGeom>
          <a:ln w="38100" cap="flat">
            <a:gradFill>
              <a:gsLst>
                <a:gs pos="0">
                  <a:srgbClr val="006CCD">
                    <a:alpha val="0"/>
                  </a:srgbClr>
                </a:gs>
                <a:gs pos="50000">
                  <a:srgbClr val="3E67C8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</p:sp>
      <p:sp>
        <p:nvSpPr>
          <p:cNvPr id="11" name="Freeform 11"/>
          <p:cNvSpPr/>
          <p:nvPr/>
        </p:nvSpPr>
        <p:spPr>
          <a:xfrm>
            <a:off x="552801" y="147894"/>
            <a:ext cx="2616259" cy="1569755"/>
          </a:xfrm>
          <a:custGeom>
            <a:avLst/>
            <a:gdLst/>
            <a:ahLst/>
            <a:cxnLst/>
            <a:rect l="l" t="t" r="r" b="b"/>
            <a:pathLst>
              <a:path w="2616259" h="1569755">
                <a:moveTo>
                  <a:pt x="0" y="0"/>
                </a:moveTo>
                <a:lnTo>
                  <a:pt x="2616259" y="0"/>
                </a:lnTo>
                <a:lnTo>
                  <a:pt x="2616259" y="1569755"/>
                </a:lnTo>
                <a:lnTo>
                  <a:pt x="0" y="156975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12" name="Group 12"/>
          <p:cNvGrpSpPr/>
          <p:nvPr/>
        </p:nvGrpSpPr>
        <p:grpSpPr>
          <a:xfrm rot="0">
            <a:off x="1348942" y="3837535"/>
            <a:ext cx="7795058" cy="778045"/>
            <a:chOff x="0" y="0"/>
            <a:chExt cx="1585003" cy="15820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585003" cy="158203"/>
            </a:xfrm>
            <a:custGeom>
              <a:avLst/>
              <a:gdLst/>
              <a:ahLst/>
              <a:cxnLst/>
              <a:rect l="l" t="t" r="r" b="b"/>
              <a:pathLst>
                <a:path w="1585003" h="158203">
                  <a:moveTo>
                    <a:pt x="0" y="0"/>
                  </a:moveTo>
                  <a:lnTo>
                    <a:pt x="1585003" y="0"/>
                  </a:lnTo>
                  <a:lnTo>
                    <a:pt x="1585003" y="158203"/>
                  </a:lnTo>
                  <a:lnTo>
                    <a:pt x="0" y="158203"/>
                  </a:lnTo>
                  <a:close/>
                </a:path>
              </a:pathLst>
            </a:custGeom>
            <a:gradFill rotWithShape="1">
              <a:gsLst>
                <a:gs pos="0">
                  <a:srgbClr val="006CCD">
                    <a:alpha val="100000"/>
                  </a:srgbClr>
                </a:gs>
                <a:gs pos="100000">
                  <a:srgbClr val="BF5EA4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1585003" cy="196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00"/>
                </a:lnSpc>
              </a:pPr>
            </a:p>
          </p:txBody>
        </p:sp>
      </p:grpSp>
      <p:sp>
        <p:nvSpPr>
          <p:cNvPr id="15" name="Freeform 15"/>
          <p:cNvSpPr/>
          <p:nvPr/>
        </p:nvSpPr>
        <p:spPr>
          <a:xfrm>
            <a:off x="4417050" y="5644280"/>
            <a:ext cx="9804138" cy="1780353"/>
          </a:xfrm>
          <a:custGeom>
            <a:avLst/>
            <a:gdLst/>
            <a:ahLst/>
            <a:cxnLst/>
            <a:rect l="l" t="t" r="r" b="b"/>
            <a:pathLst>
              <a:path w="9804138" h="1780353">
                <a:moveTo>
                  <a:pt x="0" y="0"/>
                </a:moveTo>
                <a:lnTo>
                  <a:pt x="9804137" y="0"/>
                </a:lnTo>
                <a:lnTo>
                  <a:pt x="9804137" y="1780354"/>
                </a:lnTo>
                <a:lnTo>
                  <a:pt x="0" y="178035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957214" y="1985985"/>
            <a:ext cx="20082520" cy="826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70"/>
              </a:lnSpc>
            </a:pPr>
            <a:r>
              <a:rPr lang="en-US" sz="6710" b="1">
                <a:solidFill>
                  <a:srgbClr val="3E67C8"/>
                </a:solidFill>
                <a:latin typeface="Montserrat Ultra-Bold" panose="00000900000000000000"/>
                <a:ea typeface="Montserrat Ultra-Bold" panose="00000900000000000000"/>
                <a:cs typeface="Montserrat Ultra-Bold" panose="00000900000000000000"/>
                <a:sym typeface="Montserrat Ultra-Bold" panose="00000900000000000000"/>
              </a:rPr>
              <a:t>U-Net Architecture</a:t>
            </a:r>
            <a:r>
              <a:rPr lang="en-US" sz="6710" b="1">
                <a:solidFill>
                  <a:srgbClr val="3E67C8"/>
                </a:solidFill>
                <a:latin typeface="Montserrat Ultra-Bold" panose="00000900000000000000"/>
                <a:ea typeface="Montserrat Ultra-Bold" panose="00000900000000000000"/>
                <a:cs typeface="Montserrat Ultra-Bold" panose="00000900000000000000"/>
                <a:sym typeface="Montserrat Ultra-Bold" panose="00000900000000000000"/>
              </a:rPr>
              <a:t> </a:t>
            </a:r>
            <a:endParaRPr lang="en-US" sz="6710" b="1">
              <a:solidFill>
                <a:srgbClr val="3E67C8"/>
              </a:solidFill>
              <a:latin typeface="Montserrat Ultra-Bold" panose="00000900000000000000"/>
              <a:ea typeface="Montserrat Ultra-Bold" panose="00000900000000000000"/>
              <a:cs typeface="Montserrat Ultra-Bold" panose="00000900000000000000"/>
              <a:sym typeface="Montserrat Ultra-Bold" panose="00000900000000000000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4026539" y="3031039"/>
            <a:ext cx="14261461" cy="758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525"/>
              </a:lnSpc>
            </a:pPr>
            <a:r>
              <a:rPr lang="en-US" sz="6210">
                <a:solidFill>
                  <a:srgbClr val="3E67C8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Mathematical Representation</a:t>
            </a:r>
            <a:endParaRPr lang="en-US" sz="6210">
              <a:solidFill>
                <a:srgbClr val="3E67C8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607537" y="3970227"/>
            <a:ext cx="6870145" cy="503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80"/>
              </a:lnSpc>
            </a:pPr>
            <a:r>
              <a:rPr lang="en-US" sz="3240" b="1">
                <a:solidFill>
                  <a:srgbClr val="FFFFFF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Downsampling Path (Encoder)</a:t>
            </a:r>
            <a:endParaRPr lang="en-US" sz="3240" b="1">
              <a:solidFill>
                <a:srgbClr val="FFFFFF"/>
              </a:solidFill>
              <a:latin typeface="Montserrat Bold" panose="00000800000000000000"/>
              <a:ea typeface="Montserrat Bold" panose="00000800000000000000"/>
              <a:cs typeface="Montserrat Bold" panose="00000800000000000000"/>
              <a:sym typeface="Montserrat Bold" panose="00000800000000000000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493237" y="4720355"/>
            <a:ext cx="15651763" cy="5436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00"/>
              </a:lnSpc>
            </a:pPr>
            <a:r>
              <a:rPr lang="en-US" sz="307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After convolution, downsampling (pooling) reduces the spatial dimensions:</a:t>
            </a:r>
            <a:endParaRPr lang="en-US" sz="3070">
              <a:solidFill>
                <a:srgbClr val="000000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algn="l">
              <a:lnSpc>
                <a:spcPts val="4300"/>
              </a:lnSpc>
            </a:pPr>
          </a:p>
          <a:p>
            <a:pPr algn="l">
              <a:lnSpc>
                <a:spcPts val="4300"/>
              </a:lnSpc>
            </a:pPr>
          </a:p>
          <a:p>
            <a:pPr algn="l">
              <a:lnSpc>
                <a:spcPts val="4300"/>
              </a:lnSpc>
            </a:pPr>
          </a:p>
          <a:p>
            <a:pPr algn="l">
              <a:lnSpc>
                <a:spcPts val="4300"/>
              </a:lnSpc>
            </a:pPr>
          </a:p>
          <a:p>
            <a:pPr algn="l">
              <a:lnSpc>
                <a:spcPts val="4300"/>
              </a:lnSpc>
            </a:pPr>
          </a:p>
          <a:p>
            <a:pPr algn="l">
              <a:lnSpc>
                <a:spcPts val="4300"/>
              </a:lnSpc>
            </a:pPr>
            <a:r>
              <a:rPr lang="en-US" sz="3070" b="1">
                <a:solidFill>
                  <a:srgbClr val="000000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where:</a:t>
            </a:r>
            <a:endParaRPr lang="en-US" sz="3070" b="1">
              <a:solidFill>
                <a:srgbClr val="000000"/>
              </a:solidFill>
              <a:latin typeface="Poppins Bold" panose="00000800000000000000"/>
              <a:ea typeface="Poppins Bold" panose="00000800000000000000"/>
              <a:cs typeface="Poppins Bold" panose="00000800000000000000"/>
              <a:sym typeface="Poppins Bold" panose="00000800000000000000"/>
            </a:endParaRPr>
          </a:p>
          <a:p>
            <a:pPr marL="662940" lvl="1" indent="-331470" algn="l">
              <a:lnSpc>
                <a:spcPts val="4300"/>
              </a:lnSpc>
              <a:buFont typeface="Arial" panose="020B0604020202020204"/>
              <a:buChar char="•"/>
            </a:pPr>
            <a:r>
              <a:rPr lang="en-US" sz="3070" b="1">
                <a:solidFill>
                  <a:srgbClr val="000000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MaxPool() → Takes the maximum value in small patches (e.g., 2×2) to retain the most significant features while reducing dimensions.</a:t>
            </a:r>
            <a:endParaRPr lang="en-US" sz="3070" b="1">
              <a:solidFill>
                <a:srgbClr val="000000"/>
              </a:solidFill>
              <a:latin typeface="Poppins Bold" panose="00000800000000000000"/>
              <a:ea typeface="Poppins Bold" panose="00000800000000000000"/>
              <a:cs typeface="Poppins Bold" panose="00000800000000000000"/>
              <a:sym typeface="Poppins Bold" panose="00000800000000000000"/>
            </a:endParaRPr>
          </a:p>
          <a:p>
            <a:pPr algn="l">
              <a:lnSpc>
                <a:spcPts val="4300"/>
              </a:lnSpc>
            </a:p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17367864" y="1100865"/>
            <a:ext cx="399158" cy="63290"/>
            <a:chOff x="0" y="0"/>
            <a:chExt cx="105128" cy="1666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5128" cy="16669"/>
            </a:xfrm>
            <a:custGeom>
              <a:avLst/>
              <a:gdLst/>
              <a:ahLst/>
              <a:cxnLst/>
              <a:rect l="l" t="t" r="r" b="b"/>
              <a:pathLst>
                <a:path w="105128" h="16669">
                  <a:moveTo>
                    <a:pt x="0" y="0"/>
                  </a:moveTo>
                  <a:lnTo>
                    <a:pt x="105128" y="0"/>
                  </a:lnTo>
                  <a:lnTo>
                    <a:pt x="105128" y="16669"/>
                  </a:lnTo>
                  <a:lnTo>
                    <a:pt x="0" y="16669"/>
                  </a:lnTo>
                  <a:close/>
                </a:path>
              </a:pathLst>
            </a:custGeom>
            <a:gradFill rotWithShape="1">
              <a:gsLst>
                <a:gs pos="0">
                  <a:srgbClr val="006CCD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05128" cy="547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00"/>
                </a:lnSpc>
              </a:pPr>
            </a:p>
          </p:txBody>
        </p:sp>
      </p:grpSp>
      <p:grpSp>
        <p:nvGrpSpPr>
          <p:cNvPr id="6" name="Group 6"/>
          <p:cNvGrpSpPr/>
          <p:nvPr/>
        </p:nvGrpSpPr>
        <p:grpSpPr>
          <a:xfrm rot="0">
            <a:off x="17367864" y="1243254"/>
            <a:ext cx="399158" cy="63290"/>
            <a:chOff x="0" y="0"/>
            <a:chExt cx="105128" cy="1666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05128" cy="16669"/>
            </a:xfrm>
            <a:custGeom>
              <a:avLst/>
              <a:gdLst/>
              <a:ahLst/>
              <a:cxnLst/>
              <a:rect l="l" t="t" r="r" b="b"/>
              <a:pathLst>
                <a:path w="105128" h="16669">
                  <a:moveTo>
                    <a:pt x="0" y="0"/>
                  </a:moveTo>
                  <a:lnTo>
                    <a:pt x="105128" y="0"/>
                  </a:lnTo>
                  <a:lnTo>
                    <a:pt x="105128" y="16669"/>
                  </a:lnTo>
                  <a:lnTo>
                    <a:pt x="0" y="16669"/>
                  </a:lnTo>
                  <a:close/>
                </a:path>
              </a:pathLst>
            </a:custGeom>
            <a:gradFill rotWithShape="1">
              <a:gsLst>
                <a:gs pos="0">
                  <a:srgbClr val="006CCD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05128" cy="547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00"/>
                </a:lnSpc>
              </a:pPr>
            </a:p>
          </p:txBody>
        </p:sp>
      </p:grpSp>
      <p:sp>
        <p:nvSpPr>
          <p:cNvPr id="9" name="Freeform 9"/>
          <p:cNvSpPr/>
          <p:nvPr/>
        </p:nvSpPr>
        <p:spPr>
          <a:xfrm>
            <a:off x="17259300" y="9056569"/>
            <a:ext cx="403461" cy="403461"/>
          </a:xfrm>
          <a:custGeom>
            <a:avLst/>
            <a:gdLst/>
            <a:ahLst/>
            <a:cxnLst/>
            <a:rect l="l" t="t" r="r" b="b"/>
            <a:pathLst>
              <a:path w="403461" h="403461">
                <a:moveTo>
                  <a:pt x="0" y="0"/>
                </a:moveTo>
                <a:lnTo>
                  <a:pt x="403461" y="0"/>
                </a:lnTo>
                <a:lnTo>
                  <a:pt x="403461" y="403462"/>
                </a:lnTo>
                <a:lnTo>
                  <a:pt x="0" y="4034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AutoShape 10"/>
          <p:cNvSpPr/>
          <p:nvPr/>
        </p:nvSpPr>
        <p:spPr>
          <a:xfrm>
            <a:off x="-550598" y="1717649"/>
            <a:ext cx="19996945" cy="0"/>
          </a:xfrm>
          <a:prstGeom prst="line">
            <a:avLst/>
          </a:prstGeom>
          <a:ln w="38100" cap="flat">
            <a:gradFill>
              <a:gsLst>
                <a:gs pos="0">
                  <a:srgbClr val="006CCD">
                    <a:alpha val="0"/>
                  </a:srgbClr>
                </a:gs>
                <a:gs pos="50000">
                  <a:srgbClr val="3E67C8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</p:sp>
      <p:sp>
        <p:nvSpPr>
          <p:cNvPr id="11" name="Freeform 11"/>
          <p:cNvSpPr/>
          <p:nvPr/>
        </p:nvSpPr>
        <p:spPr>
          <a:xfrm>
            <a:off x="552801" y="147894"/>
            <a:ext cx="2616259" cy="1569755"/>
          </a:xfrm>
          <a:custGeom>
            <a:avLst/>
            <a:gdLst/>
            <a:ahLst/>
            <a:cxnLst/>
            <a:rect l="l" t="t" r="r" b="b"/>
            <a:pathLst>
              <a:path w="2616259" h="1569755">
                <a:moveTo>
                  <a:pt x="0" y="0"/>
                </a:moveTo>
                <a:lnTo>
                  <a:pt x="2616259" y="0"/>
                </a:lnTo>
                <a:lnTo>
                  <a:pt x="2616259" y="1569755"/>
                </a:lnTo>
                <a:lnTo>
                  <a:pt x="0" y="156975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12" name="Group 12"/>
          <p:cNvGrpSpPr/>
          <p:nvPr/>
        </p:nvGrpSpPr>
        <p:grpSpPr>
          <a:xfrm rot="0">
            <a:off x="1348942" y="3837535"/>
            <a:ext cx="10412281" cy="778045"/>
            <a:chOff x="0" y="0"/>
            <a:chExt cx="2117175" cy="15820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117175" cy="158203"/>
            </a:xfrm>
            <a:custGeom>
              <a:avLst/>
              <a:gdLst/>
              <a:ahLst/>
              <a:cxnLst/>
              <a:rect l="l" t="t" r="r" b="b"/>
              <a:pathLst>
                <a:path w="2117175" h="158203">
                  <a:moveTo>
                    <a:pt x="0" y="0"/>
                  </a:moveTo>
                  <a:lnTo>
                    <a:pt x="2117175" y="0"/>
                  </a:lnTo>
                  <a:lnTo>
                    <a:pt x="2117175" y="158203"/>
                  </a:lnTo>
                  <a:lnTo>
                    <a:pt x="0" y="158203"/>
                  </a:lnTo>
                  <a:close/>
                </a:path>
              </a:pathLst>
            </a:custGeom>
            <a:gradFill rotWithShape="1">
              <a:gsLst>
                <a:gs pos="0">
                  <a:srgbClr val="006CCD">
                    <a:alpha val="100000"/>
                  </a:srgbClr>
                </a:gs>
                <a:gs pos="100000">
                  <a:srgbClr val="BF5EA4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2117175" cy="196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00"/>
                </a:lnSpc>
              </a:pPr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957214" y="1985985"/>
            <a:ext cx="20082520" cy="826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70"/>
              </a:lnSpc>
            </a:pPr>
            <a:r>
              <a:rPr lang="en-US" sz="6710" b="1">
                <a:solidFill>
                  <a:srgbClr val="3E67C8"/>
                </a:solidFill>
                <a:latin typeface="Montserrat Ultra-Bold" panose="00000900000000000000"/>
                <a:ea typeface="Montserrat Ultra-Bold" panose="00000900000000000000"/>
                <a:cs typeface="Montserrat Ultra-Bold" panose="00000900000000000000"/>
                <a:sym typeface="Montserrat Ultra-Bold" panose="00000900000000000000"/>
              </a:rPr>
              <a:t>U-Net Architecture</a:t>
            </a:r>
            <a:r>
              <a:rPr lang="en-US" sz="6710" b="1">
                <a:solidFill>
                  <a:srgbClr val="3E67C8"/>
                </a:solidFill>
                <a:latin typeface="Montserrat Ultra-Bold" panose="00000900000000000000"/>
                <a:ea typeface="Montserrat Ultra-Bold" panose="00000900000000000000"/>
                <a:cs typeface="Montserrat Ultra-Bold" panose="00000900000000000000"/>
                <a:sym typeface="Montserrat Ultra-Bold" panose="00000900000000000000"/>
              </a:rPr>
              <a:t> </a:t>
            </a:r>
            <a:endParaRPr lang="en-US" sz="6710" b="1">
              <a:solidFill>
                <a:srgbClr val="3E67C8"/>
              </a:solidFill>
              <a:latin typeface="Montserrat Ultra-Bold" panose="00000900000000000000"/>
              <a:ea typeface="Montserrat Ultra-Bold" panose="00000900000000000000"/>
              <a:cs typeface="Montserrat Ultra-Bold" panose="00000900000000000000"/>
              <a:sym typeface="Montserrat Ultra-Bold" panose="00000900000000000000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4026539" y="3031039"/>
            <a:ext cx="14261461" cy="758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525"/>
              </a:lnSpc>
            </a:pPr>
            <a:r>
              <a:rPr lang="en-US" sz="6210">
                <a:solidFill>
                  <a:srgbClr val="3E67C8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Mathematical Representation</a:t>
            </a:r>
            <a:endParaRPr lang="en-US" sz="6210">
              <a:solidFill>
                <a:srgbClr val="3E67C8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607537" y="3970227"/>
            <a:ext cx="11341234" cy="503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80"/>
              </a:lnSpc>
            </a:pPr>
            <a:r>
              <a:rPr lang="en-US" sz="3240" b="1">
                <a:solidFill>
                  <a:srgbClr val="FFFFFF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Purpose of the Encoder in Diffusion Models</a:t>
            </a:r>
            <a:endParaRPr lang="en-US" sz="3240" b="1">
              <a:solidFill>
                <a:srgbClr val="FFFFFF"/>
              </a:solidFill>
              <a:latin typeface="Montserrat Bold" panose="00000800000000000000"/>
              <a:ea typeface="Montserrat Bold" panose="00000800000000000000"/>
              <a:cs typeface="Montserrat Bold" panose="00000800000000000000"/>
              <a:sym typeface="Montserrat Bold" panose="00000800000000000000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318119" y="5057775"/>
            <a:ext cx="15651763" cy="3265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62940" lvl="1" indent="-331470" algn="l">
              <a:lnSpc>
                <a:spcPts val="4300"/>
              </a:lnSpc>
              <a:buFont typeface="Arial" panose="020B0604020202020204"/>
              <a:buChar char="•"/>
            </a:pPr>
            <a:r>
              <a:rPr lang="en-US" sz="307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Captures important low-level (edges, textures) and hig</a:t>
            </a:r>
            <a:r>
              <a:rPr lang="en-US" sz="307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h</a:t>
            </a:r>
            <a:r>
              <a:rPr lang="en-US" sz="307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-l</a:t>
            </a:r>
            <a:r>
              <a:rPr lang="en-US" sz="307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e</a:t>
            </a:r>
            <a:r>
              <a:rPr lang="en-US" sz="307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v</a:t>
            </a:r>
            <a:r>
              <a:rPr lang="en-US" sz="307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el</a:t>
            </a:r>
            <a:r>
              <a:rPr lang="en-US" sz="307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 </a:t>
            </a:r>
            <a:r>
              <a:rPr lang="en-US" sz="307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(</a:t>
            </a:r>
            <a:r>
              <a:rPr lang="en-US" sz="307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object</a:t>
            </a:r>
            <a:r>
              <a:rPr lang="en-US" sz="307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 </a:t>
            </a:r>
            <a:r>
              <a:rPr lang="en-US" sz="307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sh</a:t>
            </a:r>
            <a:r>
              <a:rPr lang="en-US" sz="307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a</a:t>
            </a:r>
            <a:r>
              <a:rPr lang="en-US" sz="307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p</a:t>
            </a:r>
            <a:r>
              <a:rPr lang="en-US" sz="307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es</a:t>
            </a:r>
            <a:r>
              <a:rPr lang="en-US" sz="307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)</a:t>
            </a:r>
            <a:r>
              <a:rPr lang="en-US" sz="307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 </a:t>
            </a:r>
            <a:r>
              <a:rPr lang="en-US" sz="307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fea</a:t>
            </a:r>
            <a:r>
              <a:rPr lang="en-US" sz="307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t</a:t>
            </a:r>
            <a:r>
              <a:rPr lang="en-US" sz="307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ures.</a:t>
            </a:r>
            <a:endParaRPr lang="en-US" sz="3070">
              <a:solidFill>
                <a:srgbClr val="000000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algn="l">
              <a:lnSpc>
                <a:spcPts val="4300"/>
              </a:lnSpc>
            </a:pPr>
          </a:p>
          <a:p>
            <a:pPr marL="662940" lvl="1" indent="-331470" algn="l">
              <a:lnSpc>
                <a:spcPts val="4300"/>
              </a:lnSpc>
              <a:buFont typeface="Arial" panose="020B0604020202020204"/>
              <a:buChar char="•"/>
            </a:pPr>
            <a:r>
              <a:rPr lang="en-US" sz="307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Reduc</a:t>
            </a:r>
            <a:r>
              <a:rPr lang="en-US" sz="307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e</a:t>
            </a:r>
            <a:r>
              <a:rPr lang="en-US" sz="307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s</a:t>
            </a:r>
            <a:r>
              <a:rPr lang="en-US" sz="307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 </a:t>
            </a:r>
            <a:r>
              <a:rPr lang="en-US" sz="307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co</a:t>
            </a:r>
            <a:r>
              <a:rPr lang="en-US" sz="307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m</a:t>
            </a:r>
            <a:r>
              <a:rPr lang="en-US" sz="307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p</a:t>
            </a:r>
            <a:r>
              <a:rPr lang="en-US" sz="307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u</a:t>
            </a:r>
            <a:r>
              <a:rPr lang="en-US" sz="307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t</a:t>
            </a:r>
            <a:r>
              <a:rPr lang="en-US" sz="307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a</a:t>
            </a:r>
            <a:r>
              <a:rPr lang="en-US" sz="307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t</a:t>
            </a:r>
            <a:r>
              <a:rPr lang="en-US" sz="307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i</a:t>
            </a:r>
            <a:r>
              <a:rPr lang="en-US" sz="307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o</a:t>
            </a:r>
            <a:r>
              <a:rPr lang="en-US" sz="307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nal </a:t>
            </a:r>
            <a:r>
              <a:rPr lang="en-US" sz="307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com</a:t>
            </a:r>
            <a:r>
              <a:rPr lang="en-US" sz="307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p</a:t>
            </a:r>
            <a:r>
              <a:rPr lang="en-US" sz="307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l</a:t>
            </a:r>
            <a:r>
              <a:rPr lang="en-US" sz="307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e</a:t>
            </a:r>
            <a:r>
              <a:rPr lang="en-US" sz="307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xity</a:t>
            </a:r>
            <a:r>
              <a:rPr lang="en-US" sz="307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 </a:t>
            </a:r>
            <a:r>
              <a:rPr lang="en-US" sz="307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by</a:t>
            </a:r>
            <a:r>
              <a:rPr lang="en-US" sz="307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 </a:t>
            </a:r>
            <a:r>
              <a:rPr lang="en-US" sz="307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c</a:t>
            </a:r>
            <a:r>
              <a:rPr lang="en-US" sz="307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o</a:t>
            </a:r>
            <a:r>
              <a:rPr lang="en-US" sz="307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mp</a:t>
            </a:r>
            <a:r>
              <a:rPr lang="en-US" sz="307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re</a:t>
            </a:r>
            <a:r>
              <a:rPr lang="en-US" sz="307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ss</a:t>
            </a:r>
            <a:r>
              <a:rPr lang="en-US" sz="307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in</a:t>
            </a:r>
            <a:r>
              <a:rPr lang="en-US" sz="307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g</a:t>
            </a:r>
            <a:r>
              <a:rPr lang="en-US" sz="307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 the i</a:t>
            </a:r>
            <a:r>
              <a:rPr lang="en-US" sz="307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ma</a:t>
            </a:r>
            <a:r>
              <a:rPr lang="en-US" sz="307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g</a:t>
            </a:r>
            <a:r>
              <a:rPr lang="en-US" sz="307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e </a:t>
            </a:r>
            <a:r>
              <a:rPr lang="en-US" sz="307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int</a:t>
            </a:r>
            <a:r>
              <a:rPr lang="en-US" sz="307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o a</a:t>
            </a:r>
            <a:r>
              <a:rPr lang="en-US" sz="307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 </a:t>
            </a:r>
            <a:r>
              <a:rPr lang="en-US" sz="307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l</a:t>
            </a:r>
            <a:r>
              <a:rPr lang="en-US" sz="307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ate</a:t>
            </a:r>
            <a:r>
              <a:rPr lang="en-US" sz="307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nt</a:t>
            </a:r>
            <a:r>
              <a:rPr lang="en-US" sz="307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 </a:t>
            </a:r>
            <a:r>
              <a:rPr lang="en-US" sz="307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r</a:t>
            </a:r>
            <a:r>
              <a:rPr lang="en-US" sz="307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e</a:t>
            </a:r>
            <a:r>
              <a:rPr lang="en-US" sz="307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p</a:t>
            </a:r>
            <a:r>
              <a:rPr lang="en-US" sz="307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re</a:t>
            </a:r>
            <a:r>
              <a:rPr lang="en-US" sz="307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s</a:t>
            </a:r>
            <a:r>
              <a:rPr lang="en-US" sz="307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en</a:t>
            </a:r>
            <a:r>
              <a:rPr lang="en-US" sz="307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tat</a:t>
            </a:r>
            <a:r>
              <a:rPr lang="en-US" sz="307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ion.</a:t>
            </a:r>
            <a:endParaRPr lang="en-US" sz="3070">
              <a:solidFill>
                <a:srgbClr val="000000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algn="l">
              <a:lnSpc>
                <a:spcPts val="4300"/>
              </a:lnSpc>
            </a:p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17367864" y="1100865"/>
            <a:ext cx="399158" cy="63290"/>
            <a:chOff x="0" y="0"/>
            <a:chExt cx="105128" cy="1666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5128" cy="16669"/>
            </a:xfrm>
            <a:custGeom>
              <a:avLst/>
              <a:gdLst/>
              <a:ahLst/>
              <a:cxnLst/>
              <a:rect l="l" t="t" r="r" b="b"/>
              <a:pathLst>
                <a:path w="105128" h="16669">
                  <a:moveTo>
                    <a:pt x="0" y="0"/>
                  </a:moveTo>
                  <a:lnTo>
                    <a:pt x="105128" y="0"/>
                  </a:lnTo>
                  <a:lnTo>
                    <a:pt x="105128" y="16669"/>
                  </a:lnTo>
                  <a:lnTo>
                    <a:pt x="0" y="16669"/>
                  </a:lnTo>
                  <a:close/>
                </a:path>
              </a:pathLst>
            </a:custGeom>
            <a:gradFill rotWithShape="1">
              <a:gsLst>
                <a:gs pos="0">
                  <a:srgbClr val="006CCD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05128" cy="547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00"/>
                </a:lnSpc>
              </a:pPr>
            </a:p>
          </p:txBody>
        </p:sp>
      </p:grpSp>
      <p:grpSp>
        <p:nvGrpSpPr>
          <p:cNvPr id="6" name="Group 6"/>
          <p:cNvGrpSpPr/>
          <p:nvPr/>
        </p:nvGrpSpPr>
        <p:grpSpPr>
          <a:xfrm rot="0">
            <a:off x="17367864" y="1243254"/>
            <a:ext cx="399158" cy="63290"/>
            <a:chOff x="0" y="0"/>
            <a:chExt cx="105128" cy="1666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05128" cy="16669"/>
            </a:xfrm>
            <a:custGeom>
              <a:avLst/>
              <a:gdLst/>
              <a:ahLst/>
              <a:cxnLst/>
              <a:rect l="l" t="t" r="r" b="b"/>
              <a:pathLst>
                <a:path w="105128" h="16669">
                  <a:moveTo>
                    <a:pt x="0" y="0"/>
                  </a:moveTo>
                  <a:lnTo>
                    <a:pt x="105128" y="0"/>
                  </a:lnTo>
                  <a:lnTo>
                    <a:pt x="105128" y="16669"/>
                  </a:lnTo>
                  <a:lnTo>
                    <a:pt x="0" y="16669"/>
                  </a:lnTo>
                  <a:close/>
                </a:path>
              </a:pathLst>
            </a:custGeom>
            <a:gradFill rotWithShape="1">
              <a:gsLst>
                <a:gs pos="0">
                  <a:srgbClr val="006CCD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05128" cy="547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00"/>
                </a:lnSpc>
              </a:pPr>
            </a:p>
          </p:txBody>
        </p:sp>
      </p:grpSp>
      <p:sp>
        <p:nvSpPr>
          <p:cNvPr id="9" name="Freeform 9"/>
          <p:cNvSpPr/>
          <p:nvPr/>
        </p:nvSpPr>
        <p:spPr>
          <a:xfrm>
            <a:off x="17259300" y="9056569"/>
            <a:ext cx="403461" cy="403461"/>
          </a:xfrm>
          <a:custGeom>
            <a:avLst/>
            <a:gdLst/>
            <a:ahLst/>
            <a:cxnLst/>
            <a:rect l="l" t="t" r="r" b="b"/>
            <a:pathLst>
              <a:path w="403461" h="403461">
                <a:moveTo>
                  <a:pt x="0" y="0"/>
                </a:moveTo>
                <a:lnTo>
                  <a:pt x="403461" y="0"/>
                </a:lnTo>
                <a:lnTo>
                  <a:pt x="403461" y="403462"/>
                </a:lnTo>
                <a:lnTo>
                  <a:pt x="0" y="4034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AutoShape 10"/>
          <p:cNvSpPr/>
          <p:nvPr/>
        </p:nvSpPr>
        <p:spPr>
          <a:xfrm>
            <a:off x="-550598" y="1717649"/>
            <a:ext cx="19996945" cy="0"/>
          </a:xfrm>
          <a:prstGeom prst="line">
            <a:avLst/>
          </a:prstGeom>
          <a:ln w="38100" cap="flat">
            <a:gradFill>
              <a:gsLst>
                <a:gs pos="0">
                  <a:srgbClr val="006CCD">
                    <a:alpha val="0"/>
                  </a:srgbClr>
                </a:gs>
                <a:gs pos="50000">
                  <a:srgbClr val="3E67C8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</p:sp>
      <p:sp>
        <p:nvSpPr>
          <p:cNvPr id="11" name="Freeform 11"/>
          <p:cNvSpPr/>
          <p:nvPr/>
        </p:nvSpPr>
        <p:spPr>
          <a:xfrm>
            <a:off x="552801" y="147894"/>
            <a:ext cx="2616259" cy="1569755"/>
          </a:xfrm>
          <a:custGeom>
            <a:avLst/>
            <a:gdLst/>
            <a:ahLst/>
            <a:cxnLst/>
            <a:rect l="l" t="t" r="r" b="b"/>
            <a:pathLst>
              <a:path w="2616259" h="1569755">
                <a:moveTo>
                  <a:pt x="0" y="0"/>
                </a:moveTo>
                <a:lnTo>
                  <a:pt x="2616259" y="0"/>
                </a:lnTo>
                <a:lnTo>
                  <a:pt x="2616259" y="1569755"/>
                </a:lnTo>
                <a:lnTo>
                  <a:pt x="0" y="156975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12" name="Group 12"/>
          <p:cNvGrpSpPr/>
          <p:nvPr/>
        </p:nvGrpSpPr>
        <p:grpSpPr>
          <a:xfrm rot="0">
            <a:off x="1348942" y="3837535"/>
            <a:ext cx="5395936" cy="778045"/>
            <a:chOff x="0" y="0"/>
            <a:chExt cx="1097179" cy="15820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097179" cy="158203"/>
            </a:xfrm>
            <a:custGeom>
              <a:avLst/>
              <a:gdLst/>
              <a:ahLst/>
              <a:cxnLst/>
              <a:rect l="l" t="t" r="r" b="b"/>
              <a:pathLst>
                <a:path w="1097179" h="158203">
                  <a:moveTo>
                    <a:pt x="0" y="0"/>
                  </a:moveTo>
                  <a:lnTo>
                    <a:pt x="1097179" y="0"/>
                  </a:lnTo>
                  <a:lnTo>
                    <a:pt x="1097179" y="158203"/>
                  </a:lnTo>
                  <a:lnTo>
                    <a:pt x="0" y="158203"/>
                  </a:lnTo>
                  <a:close/>
                </a:path>
              </a:pathLst>
            </a:custGeom>
            <a:gradFill rotWithShape="1">
              <a:gsLst>
                <a:gs pos="0">
                  <a:srgbClr val="006CCD">
                    <a:alpha val="100000"/>
                  </a:srgbClr>
                </a:gs>
                <a:gs pos="100000">
                  <a:srgbClr val="BF5EA4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1097179" cy="196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00"/>
                </a:lnSpc>
              </a:pPr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957214" y="1985985"/>
            <a:ext cx="20082520" cy="826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70"/>
              </a:lnSpc>
            </a:pPr>
            <a:r>
              <a:rPr lang="en-US" sz="6710" b="1">
                <a:solidFill>
                  <a:srgbClr val="3E67C8"/>
                </a:solidFill>
                <a:latin typeface="Montserrat Ultra-Bold" panose="00000900000000000000"/>
                <a:ea typeface="Montserrat Ultra-Bold" panose="00000900000000000000"/>
                <a:cs typeface="Montserrat Ultra-Bold" panose="00000900000000000000"/>
                <a:sym typeface="Montserrat Ultra-Bold" panose="00000900000000000000"/>
              </a:rPr>
              <a:t>U-Net Architecture</a:t>
            </a:r>
            <a:r>
              <a:rPr lang="en-US" sz="6710" b="1">
                <a:solidFill>
                  <a:srgbClr val="3E67C8"/>
                </a:solidFill>
                <a:latin typeface="Montserrat Ultra-Bold" panose="00000900000000000000"/>
                <a:ea typeface="Montserrat Ultra-Bold" panose="00000900000000000000"/>
                <a:cs typeface="Montserrat Ultra-Bold" panose="00000900000000000000"/>
                <a:sym typeface="Montserrat Ultra-Bold" panose="00000900000000000000"/>
              </a:rPr>
              <a:t> </a:t>
            </a:r>
            <a:endParaRPr lang="en-US" sz="6710" b="1">
              <a:solidFill>
                <a:srgbClr val="3E67C8"/>
              </a:solidFill>
              <a:latin typeface="Montserrat Ultra-Bold" panose="00000900000000000000"/>
              <a:ea typeface="Montserrat Ultra-Bold" panose="00000900000000000000"/>
              <a:cs typeface="Montserrat Ultra-Bold" panose="00000900000000000000"/>
              <a:sym typeface="Montserrat Ultra-Bold" panose="00000900000000000000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4026539" y="3031039"/>
            <a:ext cx="14261461" cy="758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525"/>
              </a:lnSpc>
            </a:pPr>
            <a:r>
              <a:rPr lang="en-US" sz="6210">
                <a:solidFill>
                  <a:srgbClr val="3E67C8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Mathematical Representation</a:t>
            </a:r>
            <a:endParaRPr lang="en-US" sz="6210">
              <a:solidFill>
                <a:srgbClr val="3E67C8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607537" y="3970227"/>
            <a:ext cx="5925036" cy="503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80"/>
              </a:lnSpc>
            </a:pPr>
            <a:r>
              <a:rPr lang="en-US" sz="3240" b="1">
                <a:solidFill>
                  <a:srgbClr val="FFFFFF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Bottleneck Layer</a:t>
            </a:r>
            <a:endParaRPr lang="en-US" sz="3240" b="1">
              <a:solidFill>
                <a:srgbClr val="FFFFFF"/>
              </a:solidFill>
              <a:latin typeface="Montserrat Bold" panose="00000800000000000000"/>
              <a:ea typeface="Montserrat Bold" panose="00000800000000000000"/>
              <a:cs typeface="Montserrat Bold" panose="00000800000000000000"/>
              <a:sym typeface="Montserrat Bold" panose="00000800000000000000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318119" y="5057775"/>
            <a:ext cx="15651763" cy="3808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00"/>
              </a:lnSpc>
            </a:pPr>
            <a:r>
              <a:rPr lang="en-US" sz="3070" b="1">
                <a:solidFill>
                  <a:srgbClr val="000000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What Does It Do?</a:t>
            </a:r>
            <a:endParaRPr lang="en-US" sz="3070" b="1">
              <a:solidFill>
                <a:srgbClr val="000000"/>
              </a:solidFill>
              <a:latin typeface="Poppins Bold" panose="00000800000000000000"/>
              <a:ea typeface="Poppins Bold" panose="00000800000000000000"/>
              <a:cs typeface="Poppins Bold" panose="00000800000000000000"/>
              <a:sym typeface="Poppins Bold" panose="00000800000000000000"/>
            </a:endParaRPr>
          </a:p>
          <a:p>
            <a:pPr algn="l">
              <a:lnSpc>
                <a:spcPts val="4300"/>
              </a:lnSpc>
            </a:pPr>
          </a:p>
          <a:p>
            <a:pPr marL="662940" lvl="1" indent="-331470" algn="l">
              <a:lnSpc>
                <a:spcPts val="4300"/>
              </a:lnSpc>
              <a:buFont typeface="Arial" panose="020B0604020202020204"/>
              <a:buChar char="•"/>
            </a:pPr>
            <a:r>
              <a:rPr lang="en-US" sz="307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The bottleneck is the deepest part of the U-Net, where the spatial resolution is lowest, but the feature representation is richest.</a:t>
            </a:r>
            <a:endParaRPr lang="en-US" sz="3070">
              <a:solidFill>
                <a:srgbClr val="000000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662940" lvl="1" indent="-331470" algn="l">
              <a:lnSpc>
                <a:spcPts val="4300"/>
              </a:lnSpc>
              <a:buFont typeface="Arial" panose="020B0604020202020204"/>
              <a:buChar char="•"/>
            </a:pPr>
            <a:r>
              <a:rPr lang="en-US" sz="307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It allows the network to understand the entire image context before reconstruction.</a:t>
            </a:r>
            <a:endParaRPr lang="en-US" sz="3070">
              <a:solidFill>
                <a:srgbClr val="000000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algn="l">
              <a:lnSpc>
                <a:spcPts val="4300"/>
              </a:lnSpc>
            </a:p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17367864" y="1100865"/>
            <a:ext cx="399158" cy="63290"/>
            <a:chOff x="0" y="0"/>
            <a:chExt cx="105128" cy="1666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5128" cy="16669"/>
            </a:xfrm>
            <a:custGeom>
              <a:avLst/>
              <a:gdLst/>
              <a:ahLst/>
              <a:cxnLst/>
              <a:rect l="l" t="t" r="r" b="b"/>
              <a:pathLst>
                <a:path w="105128" h="16669">
                  <a:moveTo>
                    <a:pt x="0" y="0"/>
                  </a:moveTo>
                  <a:lnTo>
                    <a:pt x="105128" y="0"/>
                  </a:lnTo>
                  <a:lnTo>
                    <a:pt x="105128" y="16669"/>
                  </a:lnTo>
                  <a:lnTo>
                    <a:pt x="0" y="16669"/>
                  </a:lnTo>
                  <a:close/>
                </a:path>
              </a:pathLst>
            </a:custGeom>
            <a:gradFill rotWithShape="1">
              <a:gsLst>
                <a:gs pos="0">
                  <a:srgbClr val="006CCD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05128" cy="547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00"/>
                </a:lnSpc>
              </a:pPr>
            </a:p>
          </p:txBody>
        </p:sp>
      </p:grpSp>
      <p:grpSp>
        <p:nvGrpSpPr>
          <p:cNvPr id="6" name="Group 6"/>
          <p:cNvGrpSpPr/>
          <p:nvPr/>
        </p:nvGrpSpPr>
        <p:grpSpPr>
          <a:xfrm rot="0">
            <a:off x="17367864" y="1243254"/>
            <a:ext cx="399158" cy="63290"/>
            <a:chOff x="0" y="0"/>
            <a:chExt cx="105128" cy="1666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05128" cy="16669"/>
            </a:xfrm>
            <a:custGeom>
              <a:avLst/>
              <a:gdLst/>
              <a:ahLst/>
              <a:cxnLst/>
              <a:rect l="l" t="t" r="r" b="b"/>
              <a:pathLst>
                <a:path w="105128" h="16669">
                  <a:moveTo>
                    <a:pt x="0" y="0"/>
                  </a:moveTo>
                  <a:lnTo>
                    <a:pt x="105128" y="0"/>
                  </a:lnTo>
                  <a:lnTo>
                    <a:pt x="105128" y="16669"/>
                  </a:lnTo>
                  <a:lnTo>
                    <a:pt x="0" y="16669"/>
                  </a:lnTo>
                  <a:close/>
                </a:path>
              </a:pathLst>
            </a:custGeom>
            <a:gradFill rotWithShape="1">
              <a:gsLst>
                <a:gs pos="0">
                  <a:srgbClr val="006CCD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05128" cy="547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00"/>
                </a:lnSpc>
              </a:pPr>
            </a:p>
          </p:txBody>
        </p:sp>
      </p:grpSp>
      <p:sp>
        <p:nvSpPr>
          <p:cNvPr id="9" name="Freeform 9"/>
          <p:cNvSpPr/>
          <p:nvPr/>
        </p:nvSpPr>
        <p:spPr>
          <a:xfrm>
            <a:off x="17259300" y="9056569"/>
            <a:ext cx="403461" cy="403461"/>
          </a:xfrm>
          <a:custGeom>
            <a:avLst/>
            <a:gdLst/>
            <a:ahLst/>
            <a:cxnLst/>
            <a:rect l="l" t="t" r="r" b="b"/>
            <a:pathLst>
              <a:path w="403461" h="403461">
                <a:moveTo>
                  <a:pt x="0" y="0"/>
                </a:moveTo>
                <a:lnTo>
                  <a:pt x="403461" y="0"/>
                </a:lnTo>
                <a:lnTo>
                  <a:pt x="403461" y="403462"/>
                </a:lnTo>
                <a:lnTo>
                  <a:pt x="0" y="4034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AutoShape 10"/>
          <p:cNvSpPr/>
          <p:nvPr/>
        </p:nvSpPr>
        <p:spPr>
          <a:xfrm>
            <a:off x="-550598" y="1717649"/>
            <a:ext cx="19996945" cy="0"/>
          </a:xfrm>
          <a:prstGeom prst="line">
            <a:avLst/>
          </a:prstGeom>
          <a:ln w="38100" cap="flat">
            <a:gradFill>
              <a:gsLst>
                <a:gs pos="0">
                  <a:srgbClr val="006CCD">
                    <a:alpha val="0"/>
                  </a:srgbClr>
                </a:gs>
                <a:gs pos="50000">
                  <a:srgbClr val="3E67C8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</p:sp>
      <p:sp>
        <p:nvSpPr>
          <p:cNvPr id="11" name="Freeform 11"/>
          <p:cNvSpPr/>
          <p:nvPr/>
        </p:nvSpPr>
        <p:spPr>
          <a:xfrm>
            <a:off x="552801" y="147894"/>
            <a:ext cx="2616259" cy="1569755"/>
          </a:xfrm>
          <a:custGeom>
            <a:avLst/>
            <a:gdLst/>
            <a:ahLst/>
            <a:cxnLst/>
            <a:rect l="l" t="t" r="r" b="b"/>
            <a:pathLst>
              <a:path w="2616259" h="1569755">
                <a:moveTo>
                  <a:pt x="0" y="0"/>
                </a:moveTo>
                <a:lnTo>
                  <a:pt x="2616259" y="0"/>
                </a:lnTo>
                <a:lnTo>
                  <a:pt x="2616259" y="1569755"/>
                </a:lnTo>
                <a:lnTo>
                  <a:pt x="0" y="156975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12" name="Group 12"/>
          <p:cNvGrpSpPr/>
          <p:nvPr/>
        </p:nvGrpSpPr>
        <p:grpSpPr>
          <a:xfrm rot="0">
            <a:off x="1348942" y="3837535"/>
            <a:ext cx="5395936" cy="778045"/>
            <a:chOff x="0" y="0"/>
            <a:chExt cx="1097179" cy="15820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097179" cy="158203"/>
            </a:xfrm>
            <a:custGeom>
              <a:avLst/>
              <a:gdLst/>
              <a:ahLst/>
              <a:cxnLst/>
              <a:rect l="l" t="t" r="r" b="b"/>
              <a:pathLst>
                <a:path w="1097179" h="158203">
                  <a:moveTo>
                    <a:pt x="0" y="0"/>
                  </a:moveTo>
                  <a:lnTo>
                    <a:pt x="1097179" y="0"/>
                  </a:lnTo>
                  <a:lnTo>
                    <a:pt x="1097179" y="158203"/>
                  </a:lnTo>
                  <a:lnTo>
                    <a:pt x="0" y="158203"/>
                  </a:lnTo>
                  <a:close/>
                </a:path>
              </a:pathLst>
            </a:custGeom>
            <a:gradFill rotWithShape="1">
              <a:gsLst>
                <a:gs pos="0">
                  <a:srgbClr val="006CCD">
                    <a:alpha val="100000"/>
                  </a:srgbClr>
                </a:gs>
                <a:gs pos="100000">
                  <a:srgbClr val="BF5EA4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1097179" cy="196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00"/>
                </a:lnSpc>
              </a:pPr>
            </a:p>
          </p:txBody>
        </p:sp>
      </p:grpSp>
      <p:sp>
        <p:nvSpPr>
          <p:cNvPr id="15" name="Freeform 15"/>
          <p:cNvSpPr/>
          <p:nvPr/>
        </p:nvSpPr>
        <p:spPr>
          <a:xfrm>
            <a:off x="1318119" y="5787155"/>
            <a:ext cx="14046386" cy="4231474"/>
          </a:xfrm>
          <a:custGeom>
            <a:avLst/>
            <a:gdLst/>
            <a:ahLst/>
            <a:cxnLst/>
            <a:rect l="l" t="t" r="r" b="b"/>
            <a:pathLst>
              <a:path w="14046386" h="4231474">
                <a:moveTo>
                  <a:pt x="0" y="0"/>
                </a:moveTo>
                <a:lnTo>
                  <a:pt x="14046385" y="0"/>
                </a:lnTo>
                <a:lnTo>
                  <a:pt x="14046385" y="4231474"/>
                </a:lnTo>
                <a:lnTo>
                  <a:pt x="0" y="423147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957214" y="1985985"/>
            <a:ext cx="20082520" cy="826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70"/>
              </a:lnSpc>
            </a:pPr>
            <a:r>
              <a:rPr lang="en-US" sz="6710" b="1">
                <a:solidFill>
                  <a:srgbClr val="3E67C8"/>
                </a:solidFill>
                <a:latin typeface="Montserrat Ultra-Bold" panose="00000900000000000000"/>
                <a:ea typeface="Montserrat Ultra-Bold" panose="00000900000000000000"/>
                <a:cs typeface="Montserrat Ultra-Bold" panose="00000900000000000000"/>
                <a:sym typeface="Montserrat Ultra-Bold" panose="00000900000000000000"/>
              </a:rPr>
              <a:t>U-Net Architecture</a:t>
            </a:r>
            <a:r>
              <a:rPr lang="en-US" sz="6710" b="1">
                <a:solidFill>
                  <a:srgbClr val="3E67C8"/>
                </a:solidFill>
                <a:latin typeface="Montserrat Ultra-Bold" panose="00000900000000000000"/>
                <a:ea typeface="Montserrat Ultra-Bold" panose="00000900000000000000"/>
                <a:cs typeface="Montserrat Ultra-Bold" panose="00000900000000000000"/>
                <a:sym typeface="Montserrat Ultra-Bold" panose="00000900000000000000"/>
              </a:rPr>
              <a:t> </a:t>
            </a:r>
            <a:endParaRPr lang="en-US" sz="6710" b="1">
              <a:solidFill>
                <a:srgbClr val="3E67C8"/>
              </a:solidFill>
              <a:latin typeface="Montserrat Ultra-Bold" panose="00000900000000000000"/>
              <a:ea typeface="Montserrat Ultra-Bold" panose="00000900000000000000"/>
              <a:cs typeface="Montserrat Ultra-Bold" panose="00000900000000000000"/>
              <a:sym typeface="Montserrat Ultra-Bold" panose="00000900000000000000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4026539" y="3031039"/>
            <a:ext cx="14261461" cy="758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525"/>
              </a:lnSpc>
            </a:pPr>
            <a:r>
              <a:rPr lang="en-US" sz="6210">
                <a:solidFill>
                  <a:srgbClr val="3E67C8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Mathematical Representation</a:t>
            </a:r>
            <a:endParaRPr lang="en-US" sz="6210">
              <a:solidFill>
                <a:srgbClr val="3E67C8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607537" y="3970227"/>
            <a:ext cx="5925036" cy="503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80"/>
              </a:lnSpc>
            </a:pPr>
            <a:r>
              <a:rPr lang="en-US" sz="3240" b="1">
                <a:solidFill>
                  <a:srgbClr val="FFFFFF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Bottleneck Layer</a:t>
            </a:r>
            <a:endParaRPr lang="en-US" sz="3240" b="1">
              <a:solidFill>
                <a:srgbClr val="FFFFFF"/>
              </a:solidFill>
              <a:latin typeface="Montserrat Bold" panose="00000800000000000000"/>
              <a:ea typeface="Montserrat Bold" panose="00000800000000000000"/>
              <a:cs typeface="Montserrat Bold" panose="00000800000000000000"/>
              <a:sym typeface="Montserrat Bold" panose="00000800000000000000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318119" y="5057775"/>
            <a:ext cx="15651763" cy="1636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00"/>
              </a:lnSpc>
            </a:pPr>
            <a:r>
              <a:rPr lang="en-US" sz="307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The bottleneck consists of multiple convolutional layers:</a:t>
            </a:r>
            <a:endParaRPr lang="en-US" sz="3070">
              <a:solidFill>
                <a:srgbClr val="000000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algn="l">
              <a:lnSpc>
                <a:spcPts val="4300"/>
              </a:lnSpc>
            </a:pPr>
          </a:p>
          <a:p>
            <a:pPr algn="l">
              <a:lnSpc>
                <a:spcPts val="4300"/>
              </a:lnSpc>
            </a:p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17367864" y="1100865"/>
            <a:ext cx="399158" cy="63290"/>
            <a:chOff x="0" y="0"/>
            <a:chExt cx="105128" cy="1666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5128" cy="16669"/>
            </a:xfrm>
            <a:custGeom>
              <a:avLst/>
              <a:gdLst/>
              <a:ahLst/>
              <a:cxnLst/>
              <a:rect l="l" t="t" r="r" b="b"/>
              <a:pathLst>
                <a:path w="105128" h="16669">
                  <a:moveTo>
                    <a:pt x="0" y="0"/>
                  </a:moveTo>
                  <a:lnTo>
                    <a:pt x="105128" y="0"/>
                  </a:lnTo>
                  <a:lnTo>
                    <a:pt x="105128" y="16669"/>
                  </a:lnTo>
                  <a:lnTo>
                    <a:pt x="0" y="16669"/>
                  </a:lnTo>
                  <a:close/>
                </a:path>
              </a:pathLst>
            </a:custGeom>
            <a:gradFill rotWithShape="1">
              <a:gsLst>
                <a:gs pos="0">
                  <a:srgbClr val="006CCD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05128" cy="547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00"/>
                </a:lnSpc>
              </a:pPr>
            </a:p>
          </p:txBody>
        </p:sp>
      </p:grpSp>
      <p:grpSp>
        <p:nvGrpSpPr>
          <p:cNvPr id="6" name="Group 6"/>
          <p:cNvGrpSpPr/>
          <p:nvPr/>
        </p:nvGrpSpPr>
        <p:grpSpPr>
          <a:xfrm rot="0">
            <a:off x="17367864" y="1243254"/>
            <a:ext cx="399158" cy="63290"/>
            <a:chOff x="0" y="0"/>
            <a:chExt cx="105128" cy="1666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05128" cy="16669"/>
            </a:xfrm>
            <a:custGeom>
              <a:avLst/>
              <a:gdLst/>
              <a:ahLst/>
              <a:cxnLst/>
              <a:rect l="l" t="t" r="r" b="b"/>
              <a:pathLst>
                <a:path w="105128" h="16669">
                  <a:moveTo>
                    <a:pt x="0" y="0"/>
                  </a:moveTo>
                  <a:lnTo>
                    <a:pt x="105128" y="0"/>
                  </a:lnTo>
                  <a:lnTo>
                    <a:pt x="105128" y="16669"/>
                  </a:lnTo>
                  <a:lnTo>
                    <a:pt x="0" y="16669"/>
                  </a:lnTo>
                  <a:close/>
                </a:path>
              </a:pathLst>
            </a:custGeom>
            <a:gradFill rotWithShape="1">
              <a:gsLst>
                <a:gs pos="0">
                  <a:srgbClr val="006CCD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05128" cy="547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00"/>
                </a:lnSpc>
              </a:pPr>
            </a:p>
          </p:txBody>
        </p:sp>
      </p:grpSp>
      <p:sp>
        <p:nvSpPr>
          <p:cNvPr id="9" name="Freeform 9"/>
          <p:cNvSpPr/>
          <p:nvPr/>
        </p:nvSpPr>
        <p:spPr>
          <a:xfrm>
            <a:off x="17259300" y="9056569"/>
            <a:ext cx="403461" cy="403461"/>
          </a:xfrm>
          <a:custGeom>
            <a:avLst/>
            <a:gdLst/>
            <a:ahLst/>
            <a:cxnLst/>
            <a:rect l="l" t="t" r="r" b="b"/>
            <a:pathLst>
              <a:path w="403461" h="403461">
                <a:moveTo>
                  <a:pt x="0" y="0"/>
                </a:moveTo>
                <a:lnTo>
                  <a:pt x="403461" y="0"/>
                </a:lnTo>
                <a:lnTo>
                  <a:pt x="403461" y="403462"/>
                </a:lnTo>
                <a:lnTo>
                  <a:pt x="0" y="4034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AutoShape 10"/>
          <p:cNvSpPr/>
          <p:nvPr/>
        </p:nvSpPr>
        <p:spPr>
          <a:xfrm>
            <a:off x="-550598" y="1717649"/>
            <a:ext cx="19996945" cy="0"/>
          </a:xfrm>
          <a:prstGeom prst="line">
            <a:avLst/>
          </a:prstGeom>
          <a:ln w="38100" cap="flat">
            <a:gradFill>
              <a:gsLst>
                <a:gs pos="0">
                  <a:srgbClr val="006CCD">
                    <a:alpha val="0"/>
                  </a:srgbClr>
                </a:gs>
                <a:gs pos="50000">
                  <a:srgbClr val="3E67C8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</p:sp>
      <p:sp>
        <p:nvSpPr>
          <p:cNvPr id="11" name="Freeform 11"/>
          <p:cNvSpPr/>
          <p:nvPr/>
        </p:nvSpPr>
        <p:spPr>
          <a:xfrm>
            <a:off x="552801" y="147894"/>
            <a:ext cx="2616259" cy="1569755"/>
          </a:xfrm>
          <a:custGeom>
            <a:avLst/>
            <a:gdLst/>
            <a:ahLst/>
            <a:cxnLst/>
            <a:rect l="l" t="t" r="r" b="b"/>
            <a:pathLst>
              <a:path w="2616259" h="1569755">
                <a:moveTo>
                  <a:pt x="0" y="0"/>
                </a:moveTo>
                <a:lnTo>
                  <a:pt x="2616259" y="0"/>
                </a:lnTo>
                <a:lnTo>
                  <a:pt x="2616259" y="1569755"/>
                </a:lnTo>
                <a:lnTo>
                  <a:pt x="0" y="156975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860931" y="3951704"/>
            <a:ext cx="984620" cy="572344"/>
          </a:xfrm>
          <a:custGeom>
            <a:avLst/>
            <a:gdLst/>
            <a:ahLst/>
            <a:cxnLst/>
            <a:rect l="l" t="t" r="r" b="b"/>
            <a:pathLst>
              <a:path w="984620" h="572344">
                <a:moveTo>
                  <a:pt x="0" y="0"/>
                </a:moveTo>
                <a:lnTo>
                  <a:pt x="984620" y="0"/>
                </a:lnTo>
                <a:lnTo>
                  <a:pt x="984620" y="572344"/>
                </a:lnTo>
                <a:lnTo>
                  <a:pt x="0" y="57234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860931" y="2311453"/>
            <a:ext cx="13556929" cy="10372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75"/>
              </a:lnSpc>
            </a:pPr>
            <a:r>
              <a:rPr lang="en-US" sz="8510" b="1">
                <a:solidFill>
                  <a:srgbClr val="3E67C8"/>
                </a:solidFill>
                <a:latin typeface="Montserrat Ultra-Bold" panose="00000900000000000000"/>
                <a:ea typeface="Montserrat Ultra-Bold" panose="00000900000000000000"/>
                <a:cs typeface="Montserrat Ultra-Bold" panose="00000900000000000000"/>
                <a:sym typeface="Montserrat Ultra-Bold" panose="00000900000000000000"/>
              </a:rPr>
              <a:t>Introduction</a:t>
            </a:r>
            <a:endParaRPr lang="en-US" sz="8510" b="1">
              <a:solidFill>
                <a:srgbClr val="3E67C8"/>
              </a:solidFill>
              <a:latin typeface="Montserrat Ultra-Bold" panose="00000900000000000000"/>
              <a:ea typeface="Montserrat Ultra-Bold" panose="00000900000000000000"/>
              <a:cs typeface="Montserrat Ultra-Bold" panose="00000900000000000000"/>
              <a:sym typeface="Montserrat Ultra-Bold" panose="00000900000000000000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2916639" y="4101139"/>
            <a:ext cx="14650804" cy="941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80"/>
              </a:lnSpc>
            </a:pPr>
            <a:r>
              <a:rPr lang="en-US" sz="2700">
                <a:solidFill>
                  <a:srgbClr val="000000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rPr>
              <a:t>Generative models are a type of machine learning model designed to generate new data similar to the data they are trained on.</a:t>
            </a:r>
            <a:endParaRPr lang="en-US" sz="2700">
              <a:solidFill>
                <a:srgbClr val="000000"/>
              </a:solidFill>
              <a:latin typeface="Open Sans" panose="020B0606030504020204"/>
              <a:ea typeface="Open Sans" panose="020B0606030504020204"/>
              <a:cs typeface="Open Sans" panose="020B0606030504020204"/>
              <a:sym typeface="Open Sans" panose="020B0606030504020204"/>
            </a:endParaRPr>
          </a:p>
        </p:txBody>
      </p:sp>
      <p:sp>
        <p:nvSpPr>
          <p:cNvPr id="15" name="Freeform 15"/>
          <p:cNvSpPr/>
          <p:nvPr/>
        </p:nvSpPr>
        <p:spPr>
          <a:xfrm>
            <a:off x="1860931" y="5518458"/>
            <a:ext cx="984620" cy="572344"/>
          </a:xfrm>
          <a:custGeom>
            <a:avLst/>
            <a:gdLst/>
            <a:ahLst/>
            <a:cxnLst/>
            <a:rect l="l" t="t" r="r" b="b"/>
            <a:pathLst>
              <a:path w="984620" h="572344">
                <a:moveTo>
                  <a:pt x="0" y="0"/>
                </a:moveTo>
                <a:lnTo>
                  <a:pt x="984620" y="0"/>
                </a:lnTo>
                <a:lnTo>
                  <a:pt x="984620" y="572344"/>
                </a:lnTo>
                <a:lnTo>
                  <a:pt x="0" y="57234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2916639" y="5747480"/>
            <a:ext cx="14342661" cy="941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80"/>
              </a:lnSpc>
            </a:pPr>
            <a:r>
              <a:rPr lang="en-US" sz="2700">
                <a:solidFill>
                  <a:srgbClr val="000000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rPr>
              <a:t>They answer the question: </a:t>
            </a:r>
            <a:r>
              <a:rPr lang="en-US" sz="2700" b="1">
                <a:solidFill>
                  <a:srgbClr val="000000"/>
                </a:solidFill>
                <a:latin typeface="Open Sans Bold" panose="020B0806030504020204"/>
                <a:ea typeface="Open Sans Bold" panose="020B0806030504020204"/>
                <a:cs typeface="Open Sans Bold" panose="020B0806030504020204"/>
                <a:sym typeface="Open Sans Bold" panose="020B0806030504020204"/>
              </a:rPr>
              <a:t>"Can a machine create something new that resembles what it has learned?"</a:t>
            </a:r>
            <a:endParaRPr lang="en-US" sz="2700" b="1">
              <a:solidFill>
                <a:srgbClr val="000000"/>
              </a:solidFill>
              <a:latin typeface="Open Sans Bold" panose="020B0806030504020204"/>
              <a:ea typeface="Open Sans Bold" panose="020B0806030504020204"/>
              <a:cs typeface="Open Sans Bold" panose="020B0806030504020204"/>
              <a:sym typeface="Open Sans Bold" panose="020B0806030504020204"/>
            </a:endParaRPr>
          </a:p>
        </p:txBody>
      </p:sp>
      <p:sp>
        <p:nvSpPr>
          <p:cNvPr id="17" name="Freeform 17"/>
          <p:cNvSpPr/>
          <p:nvPr/>
        </p:nvSpPr>
        <p:spPr>
          <a:xfrm>
            <a:off x="1860931" y="6903920"/>
            <a:ext cx="984620" cy="572344"/>
          </a:xfrm>
          <a:custGeom>
            <a:avLst/>
            <a:gdLst/>
            <a:ahLst/>
            <a:cxnLst/>
            <a:rect l="l" t="t" r="r" b="b"/>
            <a:pathLst>
              <a:path w="984620" h="572344">
                <a:moveTo>
                  <a:pt x="0" y="0"/>
                </a:moveTo>
                <a:lnTo>
                  <a:pt x="984620" y="0"/>
                </a:lnTo>
                <a:lnTo>
                  <a:pt x="984620" y="572344"/>
                </a:lnTo>
                <a:lnTo>
                  <a:pt x="0" y="57234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2845551" y="7161412"/>
            <a:ext cx="14413749" cy="2846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780"/>
              </a:lnSpc>
            </a:pPr>
            <a:r>
              <a:rPr lang="en-US" sz="2700">
                <a:solidFill>
                  <a:srgbClr val="000000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rPr>
              <a:t>Examples of generative models include:</a:t>
            </a:r>
            <a:endParaRPr lang="en-US" sz="2700">
              <a:solidFill>
                <a:srgbClr val="000000"/>
              </a:solidFill>
              <a:latin typeface="Open Sans" panose="020B0606030504020204"/>
              <a:ea typeface="Open Sans" panose="020B0606030504020204"/>
              <a:cs typeface="Open Sans" panose="020B0606030504020204"/>
              <a:sym typeface="Open Sans" panose="020B0606030504020204"/>
            </a:endParaRPr>
          </a:p>
          <a:p>
            <a:pPr marL="582930" lvl="1" indent="-291465" algn="just">
              <a:lnSpc>
                <a:spcPts val="3780"/>
              </a:lnSpc>
              <a:buFont typeface="Arial" panose="020B0604020202020204"/>
              <a:buChar char="•"/>
            </a:pPr>
            <a:r>
              <a:rPr lang="en-US" sz="2700" b="1">
                <a:solidFill>
                  <a:srgbClr val="000000"/>
                </a:solidFill>
                <a:latin typeface="Open Sans Bold" panose="020B0806030504020204"/>
                <a:ea typeface="Open Sans Bold" panose="020B0806030504020204"/>
                <a:cs typeface="Open Sans Bold" panose="020B0806030504020204"/>
                <a:sym typeface="Open Sans Bold" panose="020B0806030504020204"/>
              </a:rPr>
              <a:t>GANs (Generative Adversarial Networks)</a:t>
            </a:r>
            <a:endParaRPr lang="en-US" sz="2700" b="1">
              <a:solidFill>
                <a:srgbClr val="000000"/>
              </a:solidFill>
              <a:latin typeface="Open Sans Bold" panose="020B0806030504020204"/>
              <a:ea typeface="Open Sans Bold" panose="020B0806030504020204"/>
              <a:cs typeface="Open Sans Bold" panose="020B0806030504020204"/>
              <a:sym typeface="Open Sans Bold" panose="020B0806030504020204"/>
            </a:endParaRPr>
          </a:p>
          <a:p>
            <a:pPr marL="582930" lvl="1" indent="-291465" algn="just">
              <a:lnSpc>
                <a:spcPts val="3780"/>
              </a:lnSpc>
              <a:buFont typeface="Arial" panose="020B0604020202020204"/>
              <a:buChar char="•"/>
            </a:pPr>
            <a:r>
              <a:rPr lang="en-US" sz="2700" b="1">
                <a:solidFill>
                  <a:srgbClr val="000000"/>
                </a:solidFill>
                <a:latin typeface="Open Sans Bold" panose="020B0806030504020204"/>
                <a:ea typeface="Open Sans Bold" panose="020B0806030504020204"/>
                <a:cs typeface="Open Sans Bold" panose="020B0806030504020204"/>
                <a:sym typeface="Open Sans Bold" panose="020B0806030504020204"/>
              </a:rPr>
              <a:t>VAEs (Variational Autoencoders):</a:t>
            </a:r>
            <a:r>
              <a:rPr lang="en-US" sz="2700">
                <a:solidFill>
                  <a:srgbClr val="000000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rPr>
              <a:t> Used for tasks like image reconstruction and generati</a:t>
            </a:r>
            <a:r>
              <a:rPr lang="en-US" sz="2700">
                <a:solidFill>
                  <a:srgbClr val="000000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rPr>
              <a:t>on.</a:t>
            </a:r>
            <a:endParaRPr lang="en-US" sz="2700">
              <a:solidFill>
                <a:srgbClr val="000000"/>
              </a:solidFill>
              <a:latin typeface="Open Sans" panose="020B0606030504020204"/>
              <a:ea typeface="Open Sans" panose="020B0606030504020204"/>
              <a:cs typeface="Open Sans" panose="020B0606030504020204"/>
              <a:sym typeface="Open Sans" panose="020B0606030504020204"/>
            </a:endParaRPr>
          </a:p>
          <a:p>
            <a:pPr marL="582930" lvl="1" indent="-291465" algn="just">
              <a:lnSpc>
                <a:spcPts val="3780"/>
              </a:lnSpc>
              <a:buFont typeface="Arial" panose="020B0604020202020204"/>
              <a:buChar char="•"/>
            </a:pPr>
            <a:r>
              <a:rPr lang="en-US" sz="2700" b="1">
                <a:solidFill>
                  <a:srgbClr val="000000"/>
                </a:solidFill>
                <a:latin typeface="Open Sans Bold" panose="020B0806030504020204"/>
                <a:ea typeface="Open Sans Bold" panose="020B0806030504020204"/>
                <a:cs typeface="Open Sans Bold" panose="020B0806030504020204"/>
                <a:sym typeface="Open Sans Bold" panose="020B0806030504020204"/>
              </a:rPr>
              <a:t>Diffusion Models.</a:t>
            </a:r>
            <a:endParaRPr lang="en-US" sz="2700" b="1">
              <a:solidFill>
                <a:srgbClr val="000000"/>
              </a:solidFill>
              <a:latin typeface="Open Sans Bold" panose="020B0806030504020204"/>
              <a:ea typeface="Open Sans Bold" panose="020B0806030504020204"/>
              <a:cs typeface="Open Sans Bold" panose="020B0806030504020204"/>
              <a:sym typeface="Open Sans Bold" panose="020B0806030504020204"/>
            </a:endParaRPr>
          </a:p>
          <a:p>
            <a:pPr algn="just">
              <a:lnSpc>
                <a:spcPts val="3780"/>
              </a:lnSpc>
            </a:p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17367864" y="1100865"/>
            <a:ext cx="399158" cy="63290"/>
            <a:chOff x="0" y="0"/>
            <a:chExt cx="105128" cy="1666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5128" cy="16669"/>
            </a:xfrm>
            <a:custGeom>
              <a:avLst/>
              <a:gdLst/>
              <a:ahLst/>
              <a:cxnLst/>
              <a:rect l="l" t="t" r="r" b="b"/>
              <a:pathLst>
                <a:path w="105128" h="16669">
                  <a:moveTo>
                    <a:pt x="0" y="0"/>
                  </a:moveTo>
                  <a:lnTo>
                    <a:pt x="105128" y="0"/>
                  </a:lnTo>
                  <a:lnTo>
                    <a:pt x="105128" y="16669"/>
                  </a:lnTo>
                  <a:lnTo>
                    <a:pt x="0" y="16669"/>
                  </a:lnTo>
                  <a:close/>
                </a:path>
              </a:pathLst>
            </a:custGeom>
            <a:gradFill rotWithShape="1">
              <a:gsLst>
                <a:gs pos="0">
                  <a:srgbClr val="006CCD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05128" cy="547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00"/>
                </a:lnSpc>
              </a:pPr>
            </a:p>
          </p:txBody>
        </p:sp>
      </p:grpSp>
      <p:grpSp>
        <p:nvGrpSpPr>
          <p:cNvPr id="6" name="Group 6"/>
          <p:cNvGrpSpPr/>
          <p:nvPr/>
        </p:nvGrpSpPr>
        <p:grpSpPr>
          <a:xfrm rot="0">
            <a:off x="17367864" y="1243254"/>
            <a:ext cx="399158" cy="63290"/>
            <a:chOff x="0" y="0"/>
            <a:chExt cx="105128" cy="1666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05128" cy="16669"/>
            </a:xfrm>
            <a:custGeom>
              <a:avLst/>
              <a:gdLst/>
              <a:ahLst/>
              <a:cxnLst/>
              <a:rect l="l" t="t" r="r" b="b"/>
              <a:pathLst>
                <a:path w="105128" h="16669">
                  <a:moveTo>
                    <a:pt x="0" y="0"/>
                  </a:moveTo>
                  <a:lnTo>
                    <a:pt x="105128" y="0"/>
                  </a:lnTo>
                  <a:lnTo>
                    <a:pt x="105128" y="16669"/>
                  </a:lnTo>
                  <a:lnTo>
                    <a:pt x="0" y="16669"/>
                  </a:lnTo>
                  <a:close/>
                </a:path>
              </a:pathLst>
            </a:custGeom>
            <a:gradFill rotWithShape="1">
              <a:gsLst>
                <a:gs pos="0">
                  <a:srgbClr val="006CCD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05128" cy="547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00"/>
                </a:lnSpc>
              </a:pPr>
            </a:p>
          </p:txBody>
        </p:sp>
      </p:grpSp>
      <p:sp>
        <p:nvSpPr>
          <p:cNvPr id="9" name="Freeform 9"/>
          <p:cNvSpPr/>
          <p:nvPr/>
        </p:nvSpPr>
        <p:spPr>
          <a:xfrm>
            <a:off x="17259300" y="9056569"/>
            <a:ext cx="403461" cy="403461"/>
          </a:xfrm>
          <a:custGeom>
            <a:avLst/>
            <a:gdLst/>
            <a:ahLst/>
            <a:cxnLst/>
            <a:rect l="l" t="t" r="r" b="b"/>
            <a:pathLst>
              <a:path w="403461" h="403461">
                <a:moveTo>
                  <a:pt x="0" y="0"/>
                </a:moveTo>
                <a:lnTo>
                  <a:pt x="403461" y="0"/>
                </a:lnTo>
                <a:lnTo>
                  <a:pt x="403461" y="403462"/>
                </a:lnTo>
                <a:lnTo>
                  <a:pt x="0" y="4034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AutoShape 10"/>
          <p:cNvSpPr/>
          <p:nvPr/>
        </p:nvSpPr>
        <p:spPr>
          <a:xfrm>
            <a:off x="-550598" y="1717649"/>
            <a:ext cx="19996945" cy="0"/>
          </a:xfrm>
          <a:prstGeom prst="line">
            <a:avLst/>
          </a:prstGeom>
          <a:ln w="38100" cap="flat">
            <a:gradFill>
              <a:gsLst>
                <a:gs pos="0">
                  <a:srgbClr val="006CCD">
                    <a:alpha val="0"/>
                  </a:srgbClr>
                </a:gs>
                <a:gs pos="50000">
                  <a:srgbClr val="3E67C8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</p:sp>
      <p:sp>
        <p:nvSpPr>
          <p:cNvPr id="11" name="Freeform 11"/>
          <p:cNvSpPr/>
          <p:nvPr/>
        </p:nvSpPr>
        <p:spPr>
          <a:xfrm>
            <a:off x="552801" y="147894"/>
            <a:ext cx="2616259" cy="1569755"/>
          </a:xfrm>
          <a:custGeom>
            <a:avLst/>
            <a:gdLst/>
            <a:ahLst/>
            <a:cxnLst/>
            <a:rect l="l" t="t" r="r" b="b"/>
            <a:pathLst>
              <a:path w="2616259" h="1569755">
                <a:moveTo>
                  <a:pt x="0" y="0"/>
                </a:moveTo>
                <a:lnTo>
                  <a:pt x="2616259" y="0"/>
                </a:lnTo>
                <a:lnTo>
                  <a:pt x="2616259" y="1569755"/>
                </a:lnTo>
                <a:lnTo>
                  <a:pt x="0" y="156975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12" name="Group 12"/>
          <p:cNvGrpSpPr/>
          <p:nvPr/>
        </p:nvGrpSpPr>
        <p:grpSpPr>
          <a:xfrm rot="0">
            <a:off x="1348942" y="3837535"/>
            <a:ext cx="5395936" cy="778045"/>
            <a:chOff x="0" y="0"/>
            <a:chExt cx="1097179" cy="15820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097179" cy="158203"/>
            </a:xfrm>
            <a:custGeom>
              <a:avLst/>
              <a:gdLst/>
              <a:ahLst/>
              <a:cxnLst/>
              <a:rect l="l" t="t" r="r" b="b"/>
              <a:pathLst>
                <a:path w="1097179" h="158203">
                  <a:moveTo>
                    <a:pt x="0" y="0"/>
                  </a:moveTo>
                  <a:lnTo>
                    <a:pt x="1097179" y="0"/>
                  </a:lnTo>
                  <a:lnTo>
                    <a:pt x="1097179" y="158203"/>
                  </a:lnTo>
                  <a:lnTo>
                    <a:pt x="0" y="158203"/>
                  </a:lnTo>
                  <a:close/>
                </a:path>
              </a:pathLst>
            </a:custGeom>
            <a:gradFill rotWithShape="1">
              <a:gsLst>
                <a:gs pos="0">
                  <a:srgbClr val="006CCD">
                    <a:alpha val="100000"/>
                  </a:srgbClr>
                </a:gs>
                <a:gs pos="100000">
                  <a:srgbClr val="BF5EA4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1097179" cy="196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00"/>
                </a:lnSpc>
              </a:pPr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957214" y="1985985"/>
            <a:ext cx="20082520" cy="826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70"/>
              </a:lnSpc>
            </a:pPr>
            <a:r>
              <a:rPr lang="en-US" sz="6710" b="1">
                <a:solidFill>
                  <a:srgbClr val="3E67C8"/>
                </a:solidFill>
                <a:latin typeface="Montserrat Ultra-Bold" panose="00000900000000000000"/>
                <a:ea typeface="Montserrat Ultra-Bold" panose="00000900000000000000"/>
                <a:cs typeface="Montserrat Ultra-Bold" panose="00000900000000000000"/>
                <a:sym typeface="Montserrat Ultra-Bold" panose="00000900000000000000"/>
              </a:rPr>
              <a:t>U-Net Architecture</a:t>
            </a:r>
            <a:r>
              <a:rPr lang="en-US" sz="6710" b="1">
                <a:solidFill>
                  <a:srgbClr val="3E67C8"/>
                </a:solidFill>
                <a:latin typeface="Montserrat Ultra-Bold" panose="00000900000000000000"/>
                <a:ea typeface="Montserrat Ultra-Bold" panose="00000900000000000000"/>
                <a:cs typeface="Montserrat Ultra-Bold" panose="00000900000000000000"/>
                <a:sym typeface="Montserrat Ultra-Bold" panose="00000900000000000000"/>
              </a:rPr>
              <a:t> </a:t>
            </a:r>
            <a:endParaRPr lang="en-US" sz="6710" b="1">
              <a:solidFill>
                <a:srgbClr val="3E67C8"/>
              </a:solidFill>
              <a:latin typeface="Montserrat Ultra-Bold" panose="00000900000000000000"/>
              <a:ea typeface="Montserrat Ultra-Bold" panose="00000900000000000000"/>
              <a:cs typeface="Montserrat Ultra-Bold" panose="00000900000000000000"/>
              <a:sym typeface="Montserrat Ultra-Bold" panose="00000900000000000000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4026539" y="3031039"/>
            <a:ext cx="14261461" cy="758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525"/>
              </a:lnSpc>
            </a:pPr>
            <a:r>
              <a:rPr lang="en-US" sz="6210">
                <a:solidFill>
                  <a:srgbClr val="3E67C8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Mathematical Representation</a:t>
            </a:r>
            <a:endParaRPr lang="en-US" sz="6210">
              <a:solidFill>
                <a:srgbClr val="3E67C8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607537" y="3970227"/>
            <a:ext cx="5925036" cy="503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80"/>
              </a:lnSpc>
            </a:pPr>
            <a:r>
              <a:rPr lang="en-US" sz="3240" b="1">
                <a:solidFill>
                  <a:srgbClr val="FFFFFF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Bottleneck Layer</a:t>
            </a:r>
            <a:endParaRPr lang="en-US" sz="3240" b="1">
              <a:solidFill>
                <a:srgbClr val="FFFFFF"/>
              </a:solidFill>
              <a:latin typeface="Montserrat Bold" panose="00000800000000000000"/>
              <a:ea typeface="Montserrat Bold" panose="00000800000000000000"/>
              <a:cs typeface="Montserrat Bold" panose="00000800000000000000"/>
              <a:sym typeface="Montserrat Bold" panose="00000800000000000000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318119" y="5057775"/>
            <a:ext cx="15651763" cy="3808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00"/>
              </a:lnSpc>
            </a:pPr>
            <a:r>
              <a:rPr lang="en-US" sz="3070" b="1">
                <a:solidFill>
                  <a:srgbClr val="000000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Purpose in Diffusion Models :</a:t>
            </a:r>
            <a:endParaRPr lang="en-US" sz="3070" b="1">
              <a:solidFill>
                <a:srgbClr val="000000"/>
              </a:solidFill>
              <a:latin typeface="Poppins Bold" panose="00000800000000000000"/>
              <a:ea typeface="Poppins Bold" panose="00000800000000000000"/>
              <a:cs typeface="Poppins Bold" panose="00000800000000000000"/>
              <a:sym typeface="Poppins Bold" panose="00000800000000000000"/>
            </a:endParaRPr>
          </a:p>
          <a:p>
            <a:pPr algn="l">
              <a:lnSpc>
                <a:spcPts val="4300"/>
              </a:lnSpc>
            </a:pPr>
          </a:p>
          <a:p>
            <a:pPr marL="662940" lvl="1" indent="-331470" algn="l">
              <a:lnSpc>
                <a:spcPts val="4300"/>
              </a:lnSpc>
              <a:buFont typeface="Arial" panose="020B0604020202020204"/>
              <a:buChar char="•"/>
            </a:pPr>
            <a:r>
              <a:rPr lang="en-US" sz="307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The bottleneck layer compresses the feature maps and helps the model focus on high-level abstractions.</a:t>
            </a:r>
            <a:endParaRPr lang="en-US" sz="3070">
              <a:solidFill>
                <a:srgbClr val="000000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662940" lvl="1" indent="-331470" algn="l">
              <a:lnSpc>
                <a:spcPts val="4300"/>
              </a:lnSpc>
              <a:buFont typeface="Arial" panose="020B0604020202020204"/>
              <a:buChar char="•"/>
            </a:pPr>
            <a:r>
              <a:rPr lang="en-US" sz="307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This step helps diffusion models retain the essential structure of the image while removing noise.</a:t>
            </a:r>
            <a:endParaRPr lang="en-US" sz="3070">
              <a:solidFill>
                <a:srgbClr val="000000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algn="l">
              <a:lnSpc>
                <a:spcPts val="4300"/>
              </a:lnSpc>
            </a:p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17367864" y="1100865"/>
            <a:ext cx="399158" cy="63290"/>
            <a:chOff x="0" y="0"/>
            <a:chExt cx="105128" cy="1666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5128" cy="16669"/>
            </a:xfrm>
            <a:custGeom>
              <a:avLst/>
              <a:gdLst/>
              <a:ahLst/>
              <a:cxnLst/>
              <a:rect l="l" t="t" r="r" b="b"/>
              <a:pathLst>
                <a:path w="105128" h="16669">
                  <a:moveTo>
                    <a:pt x="0" y="0"/>
                  </a:moveTo>
                  <a:lnTo>
                    <a:pt x="105128" y="0"/>
                  </a:lnTo>
                  <a:lnTo>
                    <a:pt x="105128" y="16669"/>
                  </a:lnTo>
                  <a:lnTo>
                    <a:pt x="0" y="16669"/>
                  </a:lnTo>
                  <a:close/>
                </a:path>
              </a:pathLst>
            </a:custGeom>
            <a:gradFill rotWithShape="1">
              <a:gsLst>
                <a:gs pos="0">
                  <a:srgbClr val="006CCD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05128" cy="547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00"/>
                </a:lnSpc>
              </a:pPr>
            </a:p>
          </p:txBody>
        </p:sp>
      </p:grpSp>
      <p:grpSp>
        <p:nvGrpSpPr>
          <p:cNvPr id="6" name="Group 6"/>
          <p:cNvGrpSpPr/>
          <p:nvPr/>
        </p:nvGrpSpPr>
        <p:grpSpPr>
          <a:xfrm rot="0">
            <a:off x="17367864" y="1243254"/>
            <a:ext cx="399158" cy="63290"/>
            <a:chOff x="0" y="0"/>
            <a:chExt cx="105128" cy="1666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05128" cy="16669"/>
            </a:xfrm>
            <a:custGeom>
              <a:avLst/>
              <a:gdLst/>
              <a:ahLst/>
              <a:cxnLst/>
              <a:rect l="l" t="t" r="r" b="b"/>
              <a:pathLst>
                <a:path w="105128" h="16669">
                  <a:moveTo>
                    <a:pt x="0" y="0"/>
                  </a:moveTo>
                  <a:lnTo>
                    <a:pt x="105128" y="0"/>
                  </a:lnTo>
                  <a:lnTo>
                    <a:pt x="105128" y="16669"/>
                  </a:lnTo>
                  <a:lnTo>
                    <a:pt x="0" y="16669"/>
                  </a:lnTo>
                  <a:close/>
                </a:path>
              </a:pathLst>
            </a:custGeom>
            <a:gradFill rotWithShape="1">
              <a:gsLst>
                <a:gs pos="0">
                  <a:srgbClr val="006CCD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05128" cy="547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00"/>
                </a:lnSpc>
              </a:pPr>
            </a:p>
          </p:txBody>
        </p:sp>
      </p:grpSp>
      <p:sp>
        <p:nvSpPr>
          <p:cNvPr id="9" name="Freeform 9"/>
          <p:cNvSpPr/>
          <p:nvPr/>
        </p:nvSpPr>
        <p:spPr>
          <a:xfrm>
            <a:off x="17259300" y="9056569"/>
            <a:ext cx="403461" cy="403461"/>
          </a:xfrm>
          <a:custGeom>
            <a:avLst/>
            <a:gdLst/>
            <a:ahLst/>
            <a:cxnLst/>
            <a:rect l="l" t="t" r="r" b="b"/>
            <a:pathLst>
              <a:path w="403461" h="403461">
                <a:moveTo>
                  <a:pt x="0" y="0"/>
                </a:moveTo>
                <a:lnTo>
                  <a:pt x="403461" y="0"/>
                </a:lnTo>
                <a:lnTo>
                  <a:pt x="403461" y="403462"/>
                </a:lnTo>
                <a:lnTo>
                  <a:pt x="0" y="4034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AutoShape 10"/>
          <p:cNvSpPr/>
          <p:nvPr/>
        </p:nvSpPr>
        <p:spPr>
          <a:xfrm>
            <a:off x="-550598" y="1717649"/>
            <a:ext cx="19996945" cy="0"/>
          </a:xfrm>
          <a:prstGeom prst="line">
            <a:avLst/>
          </a:prstGeom>
          <a:ln w="38100" cap="flat">
            <a:gradFill>
              <a:gsLst>
                <a:gs pos="0">
                  <a:srgbClr val="006CCD">
                    <a:alpha val="0"/>
                  </a:srgbClr>
                </a:gs>
                <a:gs pos="50000">
                  <a:srgbClr val="3E67C8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</p:sp>
      <p:sp>
        <p:nvSpPr>
          <p:cNvPr id="11" name="Freeform 11"/>
          <p:cNvSpPr/>
          <p:nvPr/>
        </p:nvSpPr>
        <p:spPr>
          <a:xfrm>
            <a:off x="552801" y="147894"/>
            <a:ext cx="2616259" cy="1569755"/>
          </a:xfrm>
          <a:custGeom>
            <a:avLst/>
            <a:gdLst/>
            <a:ahLst/>
            <a:cxnLst/>
            <a:rect l="l" t="t" r="r" b="b"/>
            <a:pathLst>
              <a:path w="2616259" h="1569755">
                <a:moveTo>
                  <a:pt x="0" y="0"/>
                </a:moveTo>
                <a:lnTo>
                  <a:pt x="2616259" y="0"/>
                </a:lnTo>
                <a:lnTo>
                  <a:pt x="2616259" y="1569755"/>
                </a:lnTo>
                <a:lnTo>
                  <a:pt x="0" y="156975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12" name="Group 12"/>
          <p:cNvGrpSpPr/>
          <p:nvPr/>
        </p:nvGrpSpPr>
        <p:grpSpPr>
          <a:xfrm rot="0">
            <a:off x="1348942" y="3837535"/>
            <a:ext cx="6631847" cy="778045"/>
            <a:chOff x="0" y="0"/>
            <a:chExt cx="1348483" cy="15820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348483" cy="158203"/>
            </a:xfrm>
            <a:custGeom>
              <a:avLst/>
              <a:gdLst/>
              <a:ahLst/>
              <a:cxnLst/>
              <a:rect l="l" t="t" r="r" b="b"/>
              <a:pathLst>
                <a:path w="1348483" h="158203">
                  <a:moveTo>
                    <a:pt x="0" y="0"/>
                  </a:moveTo>
                  <a:lnTo>
                    <a:pt x="1348483" y="0"/>
                  </a:lnTo>
                  <a:lnTo>
                    <a:pt x="1348483" y="158203"/>
                  </a:lnTo>
                  <a:lnTo>
                    <a:pt x="0" y="158203"/>
                  </a:lnTo>
                  <a:close/>
                </a:path>
              </a:pathLst>
            </a:custGeom>
            <a:gradFill rotWithShape="1">
              <a:gsLst>
                <a:gs pos="0">
                  <a:srgbClr val="006CCD">
                    <a:alpha val="100000"/>
                  </a:srgbClr>
                </a:gs>
                <a:gs pos="100000">
                  <a:srgbClr val="BF5EA4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1348483" cy="196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00"/>
                </a:lnSpc>
              </a:pPr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957214" y="1985985"/>
            <a:ext cx="20082520" cy="826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70"/>
              </a:lnSpc>
            </a:pPr>
            <a:r>
              <a:rPr lang="en-US" sz="6710" b="1">
                <a:solidFill>
                  <a:srgbClr val="3E67C8"/>
                </a:solidFill>
                <a:latin typeface="Montserrat Ultra-Bold" panose="00000900000000000000"/>
                <a:ea typeface="Montserrat Ultra-Bold" panose="00000900000000000000"/>
                <a:cs typeface="Montserrat Ultra-Bold" panose="00000900000000000000"/>
                <a:sym typeface="Montserrat Ultra-Bold" panose="00000900000000000000"/>
              </a:rPr>
              <a:t>U-Net Architecture</a:t>
            </a:r>
            <a:r>
              <a:rPr lang="en-US" sz="6710" b="1">
                <a:solidFill>
                  <a:srgbClr val="3E67C8"/>
                </a:solidFill>
                <a:latin typeface="Montserrat Ultra-Bold" panose="00000900000000000000"/>
                <a:ea typeface="Montserrat Ultra-Bold" panose="00000900000000000000"/>
                <a:cs typeface="Montserrat Ultra-Bold" panose="00000900000000000000"/>
                <a:sym typeface="Montserrat Ultra-Bold" panose="00000900000000000000"/>
              </a:rPr>
              <a:t> </a:t>
            </a:r>
            <a:endParaRPr lang="en-US" sz="6710" b="1">
              <a:solidFill>
                <a:srgbClr val="3E67C8"/>
              </a:solidFill>
              <a:latin typeface="Montserrat Ultra-Bold" panose="00000900000000000000"/>
              <a:ea typeface="Montserrat Ultra-Bold" panose="00000900000000000000"/>
              <a:cs typeface="Montserrat Ultra-Bold" panose="00000900000000000000"/>
              <a:sym typeface="Montserrat Ultra-Bold" panose="00000900000000000000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4026539" y="3031039"/>
            <a:ext cx="14261461" cy="758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525"/>
              </a:lnSpc>
            </a:pPr>
            <a:r>
              <a:rPr lang="en-US" sz="6210">
                <a:solidFill>
                  <a:srgbClr val="3E67C8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Mathematical Representation</a:t>
            </a:r>
            <a:endParaRPr lang="en-US" sz="6210">
              <a:solidFill>
                <a:srgbClr val="3E67C8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607537" y="3970227"/>
            <a:ext cx="8106056" cy="503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80"/>
              </a:lnSpc>
            </a:pPr>
            <a:r>
              <a:rPr lang="en-US" sz="3240" b="1">
                <a:solidFill>
                  <a:srgbClr val="FFFFFF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Upsampling Path (Decoder)</a:t>
            </a:r>
            <a:endParaRPr lang="en-US" sz="3240" b="1">
              <a:solidFill>
                <a:srgbClr val="FFFFFF"/>
              </a:solidFill>
              <a:latin typeface="Montserrat Bold" panose="00000800000000000000"/>
              <a:ea typeface="Montserrat Bold" panose="00000800000000000000"/>
              <a:cs typeface="Montserrat Bold" panose="00000800000000000000"/>
              <a:sym typeface="Montserrat Bold" panose="00000800000000000000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318119" y="5057775"/>
            <a:ext cx="15651763" cy="3265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00"/>
              </a:lnSpc>
            </a:pPr>
            <a:r>
              <a:rPr lang="en-US" sz="3070" b="1">
                <a:solidFill>
                  <a:srgbClr val="000000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What Does It Do?</a:t>
            </a:r>
            <a:endParaRPr lang="en-US" sz="3070" b="1">
              <a:solidFill>
                <a:srgbClr val="000000"/>
              </a:solidFill>
              <a:latin typeface="Poppins Bold" panose="00000800000000000000"/>
              <a:ea typeface="Poppins Bold" panose="00000800000000000000"/>
              <a:cs typeface="Poppins Bold" panose="00000800000000000000"/>
              <a:sym typeface="Poppins Bold" panose="00000800000000000000"/>
            </a:endParaRPr>
          </a:p>
          <a:p>
            <a:pPr algn="l">
              <a:lnSpc>
                <a:spcPts val="4300"/>
              </a:lnSpc>
            </a:pPr>
          </a:p>
          <a:p>
            <a:pPr marL="662940" lvl="1" indent="-331470" algn="l">
              <a:lnSpc>
                <a:spcPts val="4300"/>
              </a:lnSpc>
              <a:buFont typeface="Arial" panose="020B0604020202020204"/>
              <a:buChar char="•"/>
            </a:pPr>
            <a:r>
              <a:rPr lang="en-US" sz="307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The decoder gradually reconstructs the image by upsampling and refining the feature maps.</a:t>
            </a:r>
            <a:endParaRPr lang="en-US" sz="3070">
              <a:solidFill>
                <a:srgbClr val="000000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662940" lvl="1" indent="-331470" algn="l">
              <a:lnSpc>
                <a:spcPts val="4300"/>
              </a:lnSpc>
              <a:buFont typeface="Arial" panose="020B0604020202020204"/>
              <a:buChar char="•"/>
            </a:pPr>
            <a:r>
              <a:rPr lang="en-US" sz="307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It ensures that fine details are recovered.</a:t>
            </a:r>
            <a:endParaRPr lang="en-US" sz="3070">
              <a:solidFill>
                <a:srgbClr val="000000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algn="l">
              <a:lnSpc>
                <a:spcPts val="4300"/>
              </a:lnSpc>
            </a:p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17367864" y="1100865"/>
            <a:ext cx="399158" cy="63290"/>
            <a:chOff x="0" y="0"/>
            <a:chExt cx="105128" cy="1666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5128" cy="16669"/>
            </a:xfrm>
            <a:custGeom>
              <a:avLst/>
              <a:gdLst/>
              <a:ahLst/>
              <a:cxnLst/>
              <a:rect l="l" t="t" r="r" b="b"/>
              <a:pathLst>
                <a:path w="105128" h="16669">
                  <a:moveTo>
                    <a:pt x="0" y="0"/>
                  </a:moveTo>
                  <a:lnTo>
                    <a:pt x="105128" y="0"/>
                  </a:lnTo>
                  <a:lnTo>
                    <a:pt x="105128" y="16669"/>
                  </a:lnTo>
                  <a:lnTo>
                    <a:pt x="0" y="16669"/>
                  </a:lnTo>
                  <a:close/>
                </a:path>
              </a:pathLst>
            </a:custGeom>
            <a:gradFill rotWithShape="1">
              <a:gsLst>
                <a:gs pos="0">
                  <a:srgbClr val="006CCD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05128" cy="547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00"/>
                </a:lnSpc>
              </a:pPr>
            </a:p>
          </p:txBody>
        </p:sp>
      </p:grpSp>
      <p:grpSp>
        <p:nvGrpSpPr>
          <p:cNvPr id="6" name="Group 6"/>
          <p:cNvGrpSpPr/>
          <p:nvPr/>
        </p:nvGrpSpPr>
        <p:grpSpPr>
          <a:xfrm rot="0">
            <a:off x="17367864" y="1243254"/>
            <a:ext cx="399158" cy="63290"/>
            <a:chOff x="0" y="0"/>
            <a:chExt cx="105128" cy="1666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05128" cy="16669"/>
            </a:xfrm>
            <a:custGeom>
              <a:avLst/>
              <a:gdLst/>
              <a:ahLst/>
              <a:cxnLst/>
              <a:rect l="l" t="t" r="r" b="b"/>
              <a:pathLst>
                <a:path w="105128" h="16669">
                  <a:moveTo>
                    <a:pt x="0" y="0"/>
                  </a:moveTo>
                  <a:lnTo>
                    <a:pt x="105128" y="0"/>
                  </a:lnTo>
                  <a:lnTo>
                    <a:pt x="105128" y="16669"/>
                  </a:lnTo>
                  <a:lnTo>
                    <a:pt x="0" y="16669"/>
                  </a:lnTo>
                  <a:close/>
                </a:path>
              </a:pathLst>
            </a:custGeom>
            <a:gradFill rotWithShape="1">
              <a:gsLst>
                <a:gs pos="0">
                  <a:srgbClr val="006CCD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05128" cy="547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00"/>
                </a:lnSpc>
              </a:pPr>
            </a:p>
          </p:txBody>
        </p:sp>
      </p:grpSp>
      <p:sp>
        <p:nvSpPr>
          <p:cNvPr id="9" name="Freeform 9"/>
          <p:cNvSpPr/>
          <p:nvPr/>
        </p:nvSpPr>
        <p:spPr>
          <a:xfrm>
            <a:off x="17259300" y="9056569"/>
            <a:ext cx="403461" cy="403461"/>
          </a:xfrm>
          <a:custGeom>
            <a:avLst/>
            <a:gdLst/>
            <a:ahLst/>
            <a:cxnLst/>
            <a:rect l="l" t="t" r="r" b="b"/>
            <a:pathLst>
              <a:path w="403461" h="403461">
                <a:moveTo>
                  <a:pt x="0" y="0"/>
                </a:moveTo>
                <a:lnTo>
                  <a:pt x="403461" y="0"/>
                </a:lnTo>
                <a:lnTo>
                  <a:pt x="403461" y="403462"/>
                </a:lnTo>
                <a:lnTo>
                  <a:pt x="0" y="4034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AutoShape 10"/>
          <p:cNvSpPr/>
          <p:nvPr/>
        </p:nvSpPr>
        <p:spPr>
          <a:xfrm>
            <a:off x="-550598" y="1717649"/>
            <a:ext cx="19996945" cy="0"/>
          </a:xfrm>
          <a:prstGeom prst="line">
            <a:avLst/>
          </a:prstGeom>
          <a:ln w="38100" cap="flat">
            <a:gradFill>
              <a:gsLst>
                <a:gs pos="0">
                  <a:srgbClr val="006CCD">
                    <a:alpha val="0"/>
                  </a:srgbClr>
                </a:gs>
                <a:gs pos="50000">
                  <a:srgbClr val="3E67C8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</p:sp>
      <p:sp>
        <p:nvSpPr>
          <p:cNvPr id="11" name="Freeform 11"/>
          <p:cNvSpPr/>
          <p:nvPr/>
        </p:nvSpPr>
        <p:spPr>
          <a:xfrm>
            <a:off x="552801" y="147894"/>
            <a:ext cx="2616259" cy="1569755"/>
          </a:xfrm>
          <a:custGeom>
            <a:avLst/>
            <a:gdLst/>
            <a:ahLst/>
            <a:cxnLst/>
            <a:rect l="l" t="t" r="r" b="b"/>
            <a:pathLst>
              <a:path w="2616259" h="1569755">
                <a:moveTo>
                  <a:pt x="0" y="0"/>
                </a:moveTo>
                <a:lnTo>
                  <a:pt x="2616259" y="0"/>
                </a:lnTo>
                <a:lnTo>
                  <a:pt x="2616259" y="1569755"/>
                </a:lnTo>
                <a:lnTo>
                  <a:pt x="0" y="156975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12" name="Group 12"/>
          <p:cNvGrpSpPr/>
          <p:nvPr/>
        </p:nvGrpSpPr>
        <p:grpSpPr>
          <a:xfrm rot="0">
            <a:off x="1348942" y="3837535"/>
            <a:ext cx="6631847" cy="778045"/>
            <a:chOff x="0" y="0"/>
            <a:chExt cx="1348483" cy="15820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348483" cy="158203"/>
            </a:xfrm>
            <a:custGeom>
              <a:avLst/>
              <a:gdLst/>
              <a:ahLst/>
              <a:cxnLst/>
              <a:rect l="l" t="t" r="r" b="b"/>
              <a:pathLst>
                <a:path w="1348483" h="158203">
                  <a:moveTo>
                    <a:pt x="0" y="0"/>
                  </a:moveTo>
                  <a:lnTo>
                    <a:pt x="1348483" y="0"/>
                  </a:lnTo>
                  <a:lnTo>
                    <a:pt x="1348483" y="158203"/>
                  </a:lnTo>
                  <a:lnTo>
                    <a:pt x="0" y="158203"/>
                  </a:lnTo>
                  <a:close/>
                </a:path>
              </a:pathLst>
            </a:custGeom>
            <a:gradFill rotWithShape="1">
              <a:gsLst>
                <a:gs pos="0">
                  <a:srgbClr val="006CCD">
                    <a:alpha val="100000"/>
                  </a:srgbClr>
                </a:gs>
                <a:gs pos="100000">
                  <a:srgbClr val="BF5EA4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1348483" cy="196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00"/>
                </a:lnSpc>
              </a:pPr>
            </a:p>
          </p:txBody>
        </p:sp>
      </p:grpSp>
      <p:sp>
        <p:nvSpPr>
          <p:cNvPr id="15" name="Freeform 15"/>
          <p:cNvSpPr/>
          <p:nvPr/>
        </p:nvSpPr>
        <p:spPr>
          <a:xfrm>
            <a:off x="6757748" y="4691780"/>
            <a:ext cx="11555259" cy="5199867"/>
          </a:xfrm>
          <a:custGeom>
            <a:avLst/>
            <a:gdLst/>
            <a:ahLst/>
            <a:cxnLst/>
            <a:rect l="l" t="t" r="r" b="b"/>
            <a:pathLst>
              <a:path w="11555259" h="5199867">
                <a:moveTo>
                  <a:pt x="0" y="0"/>
                </a:moveTo>
                <a:lnTo>
                  <a:pt x="11555259" y="0"/>
                </a:lnTo>
                <a:lnTo>
                  <a:pt x="11555259" y="5199867"/>
                </a:lnTo>
                <a:lnTo>
                  <a:pt x="0" y="519986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957214" y="1985985"/>
            <a:ext cx="20082520" cy="826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70"/>
              </a:lnSpc>
            </a:pPr>
            <a:r>
              <a:rPr lang="en-US" sz="6710" b="1">
                <a:solidFill>
                  <a:srgbClr val="3E67C8"/>
                </a:solidFill>
                <a:latin typeface="Montserrat Ultra-Bold" panose="00000900000000000000"/>
                <a:ea typeface="Montserrat Ultra-Bold" panose="00000900000000000000"/>
                <a:cs typeface="Montserrat Ultra-Bold" panose="00000900000000000000"/>
                <a:sym typeface="Montserrat Ultra-Bold" panose="00000900000000000000"/>
              </a:rPr>
              <a:t>U-Net Architecture</a:t>
            </a:r>
            <a:r>
              <a:rPr lang="en-US" sz="6710" b="1">
                <a:solidFill>
                  <a:srgbClr val="3E67C8"/>
                </a:solidFill>
                <a:latin typeface="Montserrat Ultra-Bold" panose="00000900000000000000"/>
                <a:ea typeface="Montserrat Ultra-Bold" panose="00000900000000000000"/>
                <a:cs typeface="Montserrat Ultra-Bold" panose="00000900000000000000"/>
                <a:sym typeface="Montserrat Ultra-Bold" panose="00000900000000000000"/>
              </a:rPr>
              <a:t> </a:t>
            </a:r>
            <a:endParaRPr lang="en-US" sz="6710" b="1">
              <a:solidFill>
                <a:srgbClr val="3E67C8"/>
              </a:solidFill>
              <a:latin typeface="Montserrat Ultra-Bold" panose="00000900000000000000"/>
              <a:ea typeface="Montserrat Ultra-Bold" panose="00000900000000000000"/>
              <a:cs typeface="Montserrat Ultra-Bold" panose="00000900000000000000"/>
              <a:sym typeface="Montserrat Ultra-Bold" panose="00000900000000000000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4026539" y="3031039"/>
            <a:ext cx="14261461" cy="758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525"/>
              </a:lnSpc>
            </a:pPr>
            <a:r>
              <a:rPr lang="en-US" sz="6210">
                <a:solidFill>
                  <a:srgbClr val="3E67C8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Mathematical Representation</a:t>
            </a:r>
            <a:endParaRPr lang="en-US" sz="6210">
              <a:solidFill>
                <a:srgbClr val="3E67C8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607537" y="3970227"/>
            <a:ext cx="8106056" cy="503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80"/>
              </a:lnSpc>
            </a:pPr>
            <a:r>
              <a:rPr lang="en-US" sz="3240" b="1">
                <a:solidFill>
                  <a:srgbClr val="FFFFFF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Upsampling Path (Decoder)</a:t>
            </a:r>
            <a:endParaRPr lang="en-US" sz="3240" b="1">
              <a:solidFill>
                <a:srgbClr val="FFFFFF"/>
              </a:solidFill>
              <a:latin typeface="Montserrat Bold" panose="00000800000000000000"/>
              <a:ea typeface="Montserrat Bold" panose="00000800000000000000"/>
              <a:cs typeface="Montserrat Bold" panose="00000800000000000000"/>
              <a:sym typeface="Montserrat Bold" panose="00000800000000000000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318119" y="5057775"/>
            <a:ext cx="15651763" cy="3808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00"/>
              </a:lnSpc>
            </a:pPr>
            <a:r>
              <a:rPr lang="en-US" sz="3070" b="1">
                <a:solidFill>
                  <a:srgbClr val="000000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Mathematical Formulation</a:t>
            </a:r>
            <a:endParaRPr lang="en-US" sz="3070" b="1">
              <a:solidFill>
                <a:srgbClr val="000000"/>
              </a:solidFill>
              <a:latin typeface="Poppins Bold" panose="00000800000000000000"/>
              <a:ea typeface="Poppins Bold" panose="00000800000000000000"/>
              <a:cs typeface="Poppins Bold" panose="00000800000000000000"/>
              <a:sym typeface="Poppins Bold" panose="00000800000000000000"/>
            </a:endParaRPr>
          </a:p>
          <a:p>
            <a:pPr algn="l">
              <a:lnSpc>
                <a:spcPts val="4300"/>
              </a:lnSpc>
            </a:pPr>
            <a:r>
              <a:rPr lang="en-US" sz="307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For upsampling, we use</a:t>
            </a:r>
            <a:endParaRPr lang="en-US" sz="3070">
              <a:solidFill>
                <a:srgbClr val="000000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algn="l">
              <a:lnSpc>
                <a:spcPts val="4300"/>
              </a:lnSpc>
            </a:pPr>
            <a:r>
              <a:rPr lang="en-US" sz="307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 transposed convolution </a:t>
            </a:r>
            <a:endParaRPr lang="en-US" sz="3070">
              <a:solidFill>
                <a:srgbClr val="000000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algn="l">
              <a:lnSpc>
                <a:spcPts val="4300"/>
              </a:lnSpc>
            </a:pPr>
            <a:r>
              <a:rPr lang="en-US" sz="307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(deconvolution) to </a:t>
            </a:r>
            <a:endParaRPr lang="en-US" sz="3070">
              <a:solidFill>
                <a:srgbClr val="000000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algn="l">
              <a:lnSpc>
                <a:spcPts val="4300"/>
              </a:lnSpc>
            </a:pPr>
            <a:r>
              <a:rPr lang="en-US" sz="307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increase </a:t>
            </a:r>
            <a:endParaRPr lang="en-US" sz="3070">
              <a:solidFill>
                <a:srgbClr val="000000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algn="l">
              <a:lnSpc>
                <a:spcPts val="4300"/>
              </a:lnSpc>
            </a:pPr>
            <a:r>
              <a:rPr lang="en-US" sz="307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spatial dimensions:</a:t>
            </a:r>
            <a:endParaRPr lang="en-US" sz="3070">
              <a:solidFill>
                <a:srgbClr val="000000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algn="l">
              <a:lnSpc>
                <a:spcPts val="4300"/>
              </a:lnSpc>
            </a:p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17367864" y="1100865"/>
            <a:ext cx="399158" cy="63290"/>
            <a:chOff x="0" y="0"/>
            <a:chExt cx="105128" cy="1666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5128" cy="16669"/>
            </a:xfrm>
            <a:custGeom>
              <a:avLst/>
              <a:gdLst/>
              <a:ahLst/>
              <a:cxnLst/>
              <a:rect l="l" t="t" r="r" b="b"/>
              <a:pathLst>
                <a:path w="105128" h="16669">
                  <a:moveTo>
                    <a:pt x="0" y="0"/>
                  </a:moveTo>
                  <a:lnTo>
                    <a:pt x="105128" y="0"/>
                  </a:lnTo>
                  <a:lnTo>
                    <a:pt x="105128" y="16669"/>
                  </a:lnTo>
                  <a:lnTo>
                    <a:pt x="0" y="16669"/>
                  </a:lnTo>
                  <a:close/>
                </a:path>
              </a:pathLst>
            </a:custGeom>
            <a:gradFill rotWithShape="1">
              <a:gsLst>
                <a:gs pos="0">
                  <a:srgbClr val="006CCD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05128" cy="547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00"/>
                </a:lnSpc>
              </a:pPr>
            </a:p>
          </p:txBody>
        </p:sp>
      </p:grpSp>
      <p:grpSp>
        <p:nvGrpSpPr>
          <p:cNvPr id="6" name="Group 6"/>
          <p:cNvGrpSpPr/>
          <p:nvPr/>
        </p:nvGrpSpPr>
        <p:grpSpPr>
          <a:xfrm rot="0">
            <a:off x="17367864" y="1243254"/>
            <a:ext cx="399158" cy="63290"/>
            <a:chOff x="0" y="0"/>
            <a:chExt cx="105128" cy="1666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05128" cy="16669"/>
            </a:xfrm>
            <a:custGeom>
              <a:avLst/>
              <a:gdLst/>
              <a:ahLst/>
              <a:cxnLst/>
              <a:rect l="l" t="t" r="r" b="b"/>
              <a:pathLst>
                <a:path w="105128" h="16669">
                  <a:moveTo>
                    <a:pt x="0" y="0"/>
                  </a:moveTo>
                  <a:lnTo>
                    <a:pt x="105128" y="0"/>
                  </a:lnTo>
                  <a:lnTo>
                    <a:pt x="105128" y="16669"/>
                  </a:lnTo>
                  <a:lnTo>
                    <a:pt x="0" y="16669"/>
                  </a:lnTo>
                  <a:close/>
                </a:path>
              </a:pathLst>
            </a:custGeom>
            <a:gradFill rotWithShape="1">
              <a:gsLst>
                <a:gs pos="0">
                  <a:srgbClr val="006CCD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05128" cy="547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00"/>
                </a:lnSpc>
              </a:pPr>
            </a:p>
          </p:txBody>
        </p:sp>
      </p:grpSp>
      <p:sp>
        <p:nvSpPr>
          <p:cNvPr id="9" name="Freeform 9"/>
          <p:cNvSpPr/>
          <p:nvPr/>
        </p:nvSpPr>
        <p:spPr>
          <a:xfrm>
            <a:off x="17259300" y="9056569"/>
            <a:ext cx="403461" cy="403461"/>
          </a:xfrm>
          <a:custGeom>
            <a:avLst/>
            <a:gdLst/>
            <a:ahLst/>
            <a:cxnLst/>
            <a:rect l="l" t="t" r="r" b="b"/>
            <a:pathLst>
              <a:path w="403461" h="403461">
                <a:moveTo>
                  <a:pt x="0" y="0"/>
                </a:moveTo>
                <a:lnTo>
                  <a:pt x="403461" y="0"/>
                </a:lnTo>
                <a:lnTo>
                  <a:pt x="403461" y="403462"/>
                </a:lnTo>
                <a:lnTo>
                  <a:pt x="0" y="4034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AutoShape 10"/>
          <p:cNvSpPr/>
          <p:nvPr/>
        </p:nvSpPr>
        <p:spPr>
          <a:xfrm>
            <a:off x="-550598" y="1717649"/>
            <a:ext cx="19996945" cy="0"/>
          </a:xfrm>
          <a:prstGeom prst="line">
            <a:avLst/>
          </a:prstGeom>
          <a:ln w="38100" cap="flat">
            <a:gradFill>
              <a:gsLst>
                <a:gs pos="0">
                  <a:srgbClr val="006CCD">
                    <a:alpha val="0"/>
                  </a:srgbClr>
                </a:gs>
                <a:gs pos="50000">
                  <a:srgbClr val="3E67C8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</p:sp>
      <p:sp>
        <p:nvSpPr>
          <p:cNvPr id="11" name="Freeform 11"/>
          <p:cNvSpPr/>
          <p:nvPr/>
        </p:nvSpPr>
        <p:spPr>
          <a:xfrm>
            <a:off x="552801" y="147894"/>
            <a:ext cx="2616259" cy="1569755"/>
          </a:xfrm>
          <a:custGeom>
            <a:avLst/>
            <a:gdLst/>
            <a:ahLst/>
            <a:cxnLst/>
            <a:rect l="l" t="t" r="r" b="b"/>
            <a:pathLst>
              <a:path w="2616259" h="1569755">
                <a:moveTo>
                  <a:pt x="0" y="0"/>
                </a:moveTo>
                <a:lnTo>
                  <a:pt x="2616259" y="0"/>
                </a:lnTo>
                <a:lnTo>
                  <a:pt x="2616259" y="1569755"/>
                </a:lnTo>
                <a:lnTo>
                  <a:pt x="0" y="156975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12" name="Group 12"/>
          <p:cNvGrpSpPr/>
          <p:nvPr/>
        </p:nvGrpSpPr>
        <p:grpSpPr>
          <a:xfrm rot="0">
            <a:off x="1348942" y="3837535"/>
            <a:ext cx="6631847" cy="778045"/>
            <a:chOff x="0" y="0"/>
            <a:chExt cx="1348483" cy="15820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348483" cy="158203"/>
            </a:xfrm>
            <a:custGeom>
              <a:avLst/>
              <a:gdLst/>
              <a:ahLst/>
              <a:cxnLst/>
              <a:rect l="l" t="t" r="r" b="b"/>
              <a:pathLst>
                <a:path w="1348483" h="158203">
                  <a:moveTo>
                    <a:pt x="0" y="0"/>
                  </a:moveTo>
                  <a:lnTo>
                    <a:pt x="1348483" y="0"/>
                  </a:lnTo>
                  <a:lnTo>
                    <a:pt x="1348483" y="158203"/>
                  </a:lnTo>
                  <a:lnTo>
                    <a:pt x="0" y="158203"/>
                  </a:lnTo>
                  <a:close/>
                </a:path>
              </a:pathLst>
            </a:custGeom>
            <a:gradFill rotWithShape="1">
              <a:gsLst>
                <a:gs pos="0">
                  <a:srgbClr val="006CCD">
                    <a:alpha val="100000"/>
                  </a:srgbClr>
                </a:gs>
                <a:gs pos="100000">
                  <a:srgbClr val="BF5EA4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1348483" cy="196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00"/>
                </a:lnSpc>
              </a:pPr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957214" y="1985985"/>
            <a:ext cx="20082520" cy="826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70"/>
              </a:lnSpc>
            </a:pPr>
            <a:r>
              <a:rPr lang="en-US" sz="6710" b="1">
                <a:solidFill>
                  <a:srgbClr val="3E67C8"/>
                </a:solidFill>
                <a:latin typeface="Montserrat Ultra-Bold" panose="00000900000000000000"/>
                <a:ea typeface="Montserrat Ultra-Bold" panose="00000900000000000000"/>
                <a:cs typeface="Montserrat Ultra-Bold" panose="00000900000000000000"/>
                <a:sym typeface="Montserrat Ultra-Bold" panose="00000900000000000000"/>
              </a:rPr>
              <a:t>U-Net Architecture</a:t>
            </a:r>
            <a:r>
              <a:rPr lang="en-US" sz="6710" b="1">
                <a:solidFill>
                  <a:srgbClr val="3E67C8"/>
                </a:solidFill>
                <a:latin typeface="Montserrat Ultra-Bold" panose="00000900000000000000"/>
                <a:ea typeface="Montserrat Ultra-Bold" panose="00000900000000000000"/>
                <a:cs typeface="Montserrat Ultra-Bold" panose="00000900000000000000"/>
                <a:sym typeface="Montserrat Ultra-Bold" panose="00000900000000000000"/>
              </a:rPr>
              <a:t> </a:t>
            </a:r>
            <a:endParaRPr lang="en-US" sz="6710" b="1">
              <a:solidFill>
                <a:srgbClr val="3E67C8"/>
              </a:solidFill>
              <a:latin typeface="Montserrat Ultra-Bold" panose="00000900000000000000"/>
              <a:ea typeface="Montserrat Ultra-Bold" panose="00000900000000000000"/>
              <a:cs typeface="Montserrat Ultra-Bold" panose="00000900000000000000"/>
              <a:sym typeface="Montserrat Ultra-Bold" panose="00000900000000000000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4026539" y="3031039"/>
            <a:ext cx="14261461" cy="758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525"/>
              </a:lnSpc>
            </a:pPr>
            <a:r>
              <a:rPr lang="en-US" sz="6210">
                <a:solidFill>
                  <a:srgbClr val="3E67C8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Mathematical Representation</a:t>
            </a:r>
            <a:endParaRPr lang="en-US" sz="6210">
              <a:solidFill>
                <a:srgbClr val="3E67C8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607537" y="3970227"/>
            <a:ext cx="8106056" cy="503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80"/>
              </a:lnSpc>
            </a:pPr>
            <a:r>
              <a:rPr lang="en-US" sz="3240" b="1">
                <a:solidFill>
                  <a:srgbClr val="FFFFFF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Upsampling Path (Decoder)</a:t>
            </a:r>
            <a:endParaRPr lang="en-US" sz="3240" b="1">
              <a:solidFill>
                <a:srgbClr val="FFFFFF"/>
              </a:solidFill>
              <a:latin typeface="Montserrat Bold" panose="00000800000000000000"/>
              <a:ea typeface="Montserrat Bold" panose="00000800000000000000"/>
              <a:cs typeface="Montserrat Bold" panose="00000800000000000000"/>
              <a:sym typeface="Montserrat Bold" panose="00000800000000000000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318119" y="5057775"/>
            <a:ext cx="15651763" cy="2722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00"/>
              </a:lnSpc>
            </a:pPr>
            <a:r>
              <a:rPr lang="en-US" sz="3070" b="1">
                <a:solidFill>
                  <a:srgbClr val="000000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Purpose in Diffusion Models :</a:t>
            </a:r>
            <a:endParaRPr lang="en-US" sz="3070" b="1">
              <a:solidFill>
                <a:srgbClr val="000000"/>
              </a:solidFill>
              <a:latin typeface="Poppins Bold" panose="00000800000000000000"/>
              <a:ea typeface="Poppins Bold" panose="00000800000000000000"/>
              <a:cs typeface="Poppins Bold" panose="00000800000000000000"/>
              <a:sym typeface="Poppins Bold" panose="00000800000000000000"/>
            </a:endParaRPr>
          </a:p>
          <a:p>
            <a:pPr algn="l">
              <a:lnSpc>
                <a:spcPts val="4300"/>
              </a:lnSpc>
            </a:pPr>
          </a:p>
          <a:p>
            <a:pPr marL="662940" lvl="1" indent="-331470" algn="l">
              <a:lnSpc>
                <a:spcPts val="4300"/>
              </a:lnSpc>
              <a:buFont typeface="Arial" panose="020B0604020202020204"/>
              <a:buChar char="•"/>
            </a:pPr>
            <a:r>
              <a:rPr lang="en-US" sz="307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The decoder removes noise step by step, refining the image at each stage.</a:t>
            </a:r>
            <a:endParaRPr lang="en-US" sz="3070">
              <a:solidFill>
                <a:srgbClr val="000000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662940" lvl="1" indent="-331470" algn="l">
              <a:lnSpc>
                <a:spcPts val="4300"/>
              </a:lnSpc>
              <a:buFont typeface="Arial" panose="020B0604020202020204"/>
              <a:buChar char="•"/>
            </a:pPr>
            <a:r>
              <a:rPr lang="en-US" sz="307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It restores spatial resolution while preserving important features.</a:t>
            </a:r>
            <a:endParaRPr lang="en-US" sz="3070">
              <a:solidFill>
                <a:srgbClr val="000000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algn="l">
              <a:lnSpc>
                <a:spcPts val="4300"/>
              </a:lnSpc>
            </a:p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17367864" y="1100865"/>
            <a:ext cx="399158" cy="63290"/>
            <a:chOff x="0" y="0"/>
            <a:chExt cx="105128" cy="1666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5128" cy="16669"/>
            </a:xfrm>
            <a:custGeom>
              <a:avLst/>
              <a:gdLst/>
              <a:ahLst/>
              <a:cxnLst/>
              <a:rect l="l" t="t" r="r" b="b"/>
              <a:pathLst>
                <a:path w="105128" h="16669">
                  <a:moveTo>
                    <a:pt x="0" y="0"/>
                  </a:moveTo>
                  <a:lnTo>
                    <a:pt x="105128" y="0"/>
                  </a:lnTo>
                  <a:lnTo>
                    <a:pt x="105128" y="16669"/>
                  </a:lnTo>
                  <a:lnTo>
                    <a:pt x="0" y="16669"/>
                  </a:lnTo>
                  <a:close/>
                </a:path>
              </a:pathLst>
            </a:custGeom>
            <a:gradFill rotWithShape="1">
              <a:gsLst>
                <a:gs pos="0">
                  <a:srgbClr val="006CCD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05128" cy="547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00"/>
                </a:lnSpc>
              </a:pPr>
            </a:p>
          </p:txBody>
        </p:sp>
      </p:grpSp>
      <p:grpSp>
        <p:nvGrpSpPr>
          <p:cNvPr id="6" name="Group 6"/>
          <p:cNvGrpSpPr/>
          <p:nvPr/>
        </p:nvGrpSpPr>
        <p:grpSpPr>
          <a:xfrm rot="0">
            <a:off x="17367864" y="1243254"/>
            <a:ext cx="399158" cy="63290"/>
            <a:chOff x="0" y="0"/>
            <a:chExt cx="105128" cy="1666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05128" cy="16669"/>
            </a:xfrm>
            <a:custGeom>
              <a:avLst/>
              <a:gdLst/>
              <a:ahLst/>
              <a:cxnLst/>
              <a:rect l="l" t="t" r="r" b="b"/>
              <a:pathLst>
                <a:path w="105128" h="16669">
                  <a:moveTo>
                    <a:pt x="0" y="0"/>
                  </a:moveTo>
                  <a:lnTo>
                    <a:pt x="105128" y="0"/>
                  </a:lnTo>
                  <a:lnTo>
                    <a:pt x="105128" y="16669"/>
                  </a:lnTo>
                  <a:lnTo>
                    <a:pt x="0" y="16669"/>
                  </a:lnTo>
                  <a:close/>
                </a:path>
              </a:pathLst>
            </a:custGeom>
            <a:gradFill rotWithShape="1">
              <a:gsLst>
                <a:gs pos="0">
                  <a:srgbClr val="006CCD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05128" cy="547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00"/>
                </a:lnSpc>
              </a:pPr>
            </a:p>
          </p:txBody>
        </p:sp>
      </p:grpSp>
      <p:sp>
        <p:nvSpPr>
          <p:cNvPr id="9" name="Freeform 9"/>
          <p:cNvSpPr/>
          <p:nvPr/>
        </p:nvSpPr>
        <p:spPr>
          <a:xfrm>
            <a:off x="17259300" y="9056569"/>
            <a:ext cx="403461" cy="403461"/>
          </a:xfrm>
          <a:custGeom>
            <a:avLst/>
            <a:gdLst/>
            <a:ahLst/>
            <a:cxnLst/>
            <a:rect l="l" t="t" r="r" b="b"/>
            <a:pathLst>
              <a:path w="403461" h="403461">
                <a:moveTo>
                  <a:pt x="0" y="0"/>
                </a:moveTo>
                <a:lnTo>
                  <a:pt x="403461" y="0"/>
                </a:lnTo>
                <a:lnTo>
                  <a:pt x="403461" y="403462"/>
                </a:lnTo>
                <a:lnTo>
                  <a:pt x="0" y="4034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AutoShape 10"/>
          <p:cNvSpPr/>
          <p:nvPr/>
        </p:nvSpPr>
        <p:spPr>
          <a:xfrm>
            <a:off x="-550598" y="1717649"/>
            <a:ext cx="19996945" cy="0"/>
          </a:xfrm>
          <a:prstGeom prst="line">
            <a:avLst/>
          </a:prstGeom>
          <a:ln w="38100" cap="flat">
            <a:gradFill>
              <a:gsLst>
                <a:gs pos="0">
                  <a:srgbClr val="006CCD">
                    <a:alpha val="0"/>
                  </a:srgbClr>
                </a:gs>
                <a:gs pos="50000">
                  <a:srgbClr val="3E67C8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</p:sp>
      <p:sp>
        <p:nvSpPr>
          <p:cNvPr id="11" name="Freeform 11"/>
          <p:cNvSpPr/>
          <p:nvPr/>
        </p:nvSpPr>
        <p:spPr>
          <a:xfrm>
            <a:off x="552801" y="147894"/>
            <a:ext cx="2616259" cy="1569755"/>
          </a:xfrm>
          <a:custGeom>
            <a:avLst/>
            <a:gdLst/>
            <a:ahLst/>
            <a:cxnLst/>
            <a:rect l="l" t="t" r="r" b="b"/>
            <a:pathLst>
              <a:path w="2616259" h="1569755">
                <a:moveTo>
                  <a:pt x="0" y="0"/>
                </a:moveTo>
                <a:lnTo>
                  <a:pt x="2616259" y="0"/>
                </a:lnTo>
                <a:lnTo>
                  <a:pt x="2616259" y="1569755"/>
                </a:lnTo>
                <a:lnTo>
                  <a:pt x="0" y="156975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12" name="Group 12"/>
          <p:cNvGrpSpPr/>
          <p:nvPr/>
        </p:nvGrpSpPr>
        <p:grpSpPr>
          <a:xfrm rot="0">
            <a:off x="1348942" y="3837535"/>
            <a:ext cx="6631847" cy="778045"/>
            <a:chOff x="0" y="0"/>
            <a:chExt cx="1348483" cy="15820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348483" cy="158203"/>
            </a:xfrm>
            <a:custGeom>
              <a:avLst/>
              <a:gdLst/>
              <a:ahLst/>
              <a:cxnLst/>
              <a:rect l="l" t="t" r="r" b="b"/>
              <a:pathLst>
                <a:path w="1348483" h="158203">
                  <a:moveTo>
                    <a:pt x="0" y="0"/>
                  </a:moveTo>
                  <a:lnTo>
                    <a:pt x="1348483" y="0"/>
                  </a:lnTo>
                  <a:lnTo>
                    <a:pt x="1348483" y="158203"/>
                  </a:lnTo>
                  <a:lnTo>
                    <a:pt x="0" y="158203"/>
                  </a:lnTo>
                  <a:close/>
                </a:path>
              </a:pathLst>
            </a:custGeom>
            <a:gradFill rotWithShape="1">
              <a:gsLst>
                <a:gs pos="0">
                  <a:srgbClr val="006CCD">
                    <a:alpha val="100000"/>
                  </a:srgbClr>
                </a:gs>
                <a:gs pos="100000">
                  <a:srgbClr val="BF5EA4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1348483" cy="196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00"/>
                </a:lnSpc>
              </a:pPr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957214" y="1985985"/>
            <a:ext cx="20082520" cy="826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70"/>
              </a:lnSpc>
            </a:pPr>
            <a:r>
              <a:rPr lang="en-US" sz="6710" b="1">
                <a:solidFill>
                  <a:srgbClr val="3E67C8"/>
                </a:solidFill>
                <a:latin typeface="Montserrat Ultra-Bold" panose="00000900000000000000"/>
                <a:ea typeface="Montserrat Ultra-Bold" panose="00000900000000000000"/>
                <a:cs typeface="Montserrat Ultra-Bold" panose="00000900000000000000"/>
                <a:sym typeface="Montserrat Ultra-Bold" panose="00000900000000000000"/>
              </a:rPr>
              <a:t>U-Net Architecture</a:t>
            </a:r>
            <a:r>
              <a:rPr lang="en-US" sz="6710" b="1">
                <a:solidFill>
                  <a:srgbClr val="3E67C8"/>
                </a:solidFill>
                <a:latin typeface="Montserrat Ultra-Bold" panose="00000900000000000000"/>
                <a:ea typeface="Montserrat Ultra-Bold" panose="00000900000000000000"/>
                <a:cs typeface="Montserrat Ultra-Bold" panose="00000900000000000000"/>
                <a:sym typeface="Montserrat Ultra-Bold" panose="00000900000000000000"/>
              </a:rPr>
              <a:t> </a:t>
            </a:r>
            <a:endParaRPr lang="en-US" sz="6710" b="1">
              <a:solidFill>
                <a:srgbClr val="3E67C8"/>
              </a:solidFill>
              <a:latin typeface="Montserrat Ultra-Bold" panose="00000900000000000000"/>
              <a:ea typeface="Montserrat Ultra-Bold" panose="00000900000000000000"/>
              <a:cs typeface="Montserrat Ultra-Bold" panose="00000900000000000000"/>
              <a:sym typeface="Montserrat Ultra-Bold" panose="00000900000000000000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4026539" y="3031039"/>
            <a:ext cx="14261461" cy="758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525"/>
              </a:lnSpc>
            </a:pPr>
            <a:r>
              <a:rPr lang="en-US" sz="6210">
                <a:solidFill>
                  <a:srgbClr val="3E67C8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Mathematical Representation</a:t>
            </a:r>
            <a:endParaRPr lang="en-US" sz="6210">
              <a:solidFill>
                <a:srgbClr val="3E67C8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607537" y="3970227"/>
            <a:ext cx="8106056" cy="503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80"/>
              </a:lnSpc>
            </a:pPr>
            <a:r>
              <a:rPr lang="en-US" sz="3240" b="1">
                <a:solidFill>
                  <a:srgbClr val="FFFFFF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Skip Connections</a:t>
            </a:r>
            <a:endParaRPr lang="en-US" sz="3240" b="1">
              <a:solidFill>
                <a:srgbClr val="FFFFFF"/>
              </a:solidFill>
              <a:latin typeface="Montserrat Bold" panose="00000800000000000000"/>
              <a:ea typeface="Montserrat Bold" panose="00000800000000000000"/>
              <a:cs typeface="Montserrat Bold" panose="00000800000000000000"/>
              <a:sym typeface="Montserrat Bold" panose="00000800000000000000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318119" y="5057775"/>
            <a:ext cx="15651763" cy="3265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00"/>
              </a:lnSpc>
            </a:pPr>
            <a:r>
              <a:rPr lang="en-US" sz="3070" b="1">
                <a:solidFill>
                  <a:srgbClr val="000000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What Do They Do?</a:t>
            </a:r>
            <a:endParaRPr lang="en-US" sz="3070" b="1">
              <a:solidFill>
                <a:srgbClr val="000000"/>
              </a:solidFill>
              <a:latin typeface="Poppins Bold" panose="00000800000000000000"/>
              <a:ea typeface="Poppins Bold" panose="00000800000000000000"/>
              <a:cs typeface="Poppins Bold" panose="00000800000000000000"/>
              <a:sym typeface="Poppins Bold" panose="00000800000000000000"/>
            </a:endParaRPr>
          </a:p>
          <a:p>
            <a:pPr algn="l">
              <a:lnSpc>
                <a:spcPts val="4300"/>
              </a:lnSpc>
            </a:pPr>
          </a:p>
          <a:p>
            <a:pPr marL="662940" lvl="1" indent="-331470" algn="l">
              <a:lnSpc>
                <a:spcPts val="4300"/>
              </a:lnSpc>
              <a:buFont typeface="Arial" panose="020B0604020202020204"/>
              <a:buChar char="•"/>
            </a:pPr>
            <a:r>
              <a:rPr lang="en-US" sz="307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Skip connections directly transfer information from the encoder to the decoder.</a:t>
            </a:r>
            <a:endParaRPr lang="en-US" sz="3070">
              <a:solidFill>
                <a:srgbClr val="000000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662940" lvl="1" indent="-331470" algn="l">
              <a:lnSpc>
                <a:spcPts val="4300"/>
              </a:lnSpc>
              <a:buFont typeface="Arial" panose="020B0604020202020204"/>
              <a:buChar char="•"/>
            </a:pPr>
            <a:r>
              <a:rPr lang="en-US" sz="307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This</a:t>
            </a:r>
            <a:r>
              <a:rPr lang="en-US" sz="307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 preserves fine details that might be lost during downsampling.</a:t>
            </a:r>
            <a:endParaRPr lang="en-US" sz="3070">
              <a:solidFill>
                <a:srgbClr val="000000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algn="l">
              <a:lnSpc>
                <a:spcPts val="4300"/>
              </a:lnSpc>
            </a:p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17367864" y="1100865"/>
            <a:ext cx="399158" cy="63290"/>
            <a:chOff x="0" y="0"/>
            <a:chExt cx="105128" cy="1666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5128" cy="16669"/>
            </a:xfrm>
            <a:custGeom>
              <a:avLst/>
              <a:gdLst/>
              <a:ahLst/>
              <a:cxnLst/>
              <a:rect l="l" t="t" r="r" b="b"/>
              <a:pathLst>
                <a:path w="105128" h="16669">
                  <a:moveTo>
                    <a:pt x="0" y="0"/>
                  </a:moveTo>
                  <a:lnTo>
                    <a:pt x="105128" y="0"/>
                  </a:lnTo>
                  <a:lnTo>
                    <a:pt x="105128" y="16669"/>
                  </a:lnTo>
                  <a:lnTo>
                    <a:pt x="0" y="16669"/>
                  </a:lnTo>
                  <a:close/>
                </a:path>
              </a:pathLst>
            </a:custGeom>
            <a:gradFill rotWithShape="1">
              <a:gsLst>
                <a:gs pos="0">
                  <a:srgbClr val="006CCD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05128" cy="547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00"/>
                </a:lnSpc>
              </a:pPr>
            </a:p>
          </p:txBody>
        </p:sp>
      </p:grpSp>
      <p:grpSp>
        <p:nvGrpSpPr>
          <p:cNvPr id="6" name="Group 6"/>
          <p:cNvGrpSpPr/>
          <p:nvPr/>
        </p:nvGrpSpPr>
        <p:grpSpPr>
          <a:xfrm rot="0">
            <a:off x="17367864" y="1243254"/>
            <a:ext cx="399158" cy="63290"/>
            <a:chOff x="0" y="0"/>
            <a:chExt cx="105128" cy="1666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05128" cy="16669"/>
            </a:xfrm>
            <a:custGeom>
              <a:avLst/>
              <a:gdLst/>
              <a:ahLst/>
              <a:cxnLst/>
              <a:rect l="l" t="t" r="r" b="b"/>
              <a:pathLst>
                <a:path w="105128" h="16669">
                  <a:moveTo>
                    <a:pt x="0" y="0"/>
                  </a:moveTo>
                  <a:lnTo>
                    <a:pt x="105128" y="0"/>
                  </a:lnTo>
                  <a:lnTo>
                    <a:pt x="105128" y="16669"/>
                  </a:lnTo>
                  <a:lnTo>
                    <a:pt x="0" y="16669"/>
                  </a:lnTo>
                  <a:close/>
                </a:path>
              </a:pathLst>
            </a:custGeom>
            <a:gradFill rotWithShape="1">
              <a:gsLst>
                <a:gs pos="0">
                  <a:srgbClr val="006CCD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05128" cy="547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00"/>
                </a:lnSpc>
              </a:pPr>
            </a:p>
          </p:txBody>
        </p:sp>
      </p:grpSp>
      <p:sp>
        <p:nvSpPr>
          <p:cNvPr id="9" name="Freeform 9"/>
          <p:cNvSpPr/>
          <p:nvPr/>
        </p:nvSpPr>
        <p:spPr>
          <a:xfrm>
            <a:off x="17259300" y="9056569"/>
            <a:ext cx="403461" cy="403461"/>
          </a:xfrm>
          <a:custGeom>
            <a:avLst/>
            <a:gdLst/>
            <a:ahLst/>
            <a:cxnLst/>
            <a:rect l="l" t="t" r="r" b="b"/>
            <a:pathLst>
              <a:path w="403461" h="403461">
                <a:moveTo>
                  <a:pt x="0" y="0"/>
                </a:moveTo>
                <a:lnTo>
                  <a:pt x="403461" y="0"/>
                </a:lnTo>
                <a:lnTo>
                  <a:pt x="403461" y="403462"/>
                </a:lnTo>
                <a:lnTo>
                  <a:pt x="0" y="4034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AutoShape 10"/>
          <p:cNvSpPr/>
          <p:nvPr/>
        </p:nvSpPr>
        <p:spPr>
          <a:xfrm>
            <a:off x="-550598" y="1717649"/>
            <a:ext cx="19996945" cy="0"/>
          </a:xfrm>
          <a:prstGeom prst="line">
            <a:avLst/>
          </a:prstGeom>
          <a:ln w="38100" cap="flat">
            <a:gradFill>
              <a:gsLst>
                <a:gs pos="0">
                  <a:srgbClr val="006CCD">
                    <a:alpha val="0"/>
                  </a:srgbClr>
                </a:gs>
                <a:gs pos="50000">
                  <a:srgbClr val="3E67C8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</p:sp>
      <p:sp>
        <p:nvSpPr>
          <p:cNvPr id="11" name="Freeform 11"/>
          <p:cNvSpPr/>
          <p:nvPr/>
        </p:nvSpPr>
        <p:spPr>
          <a:xfrm>
            <a:off x="552801" y="147894"/>
            <a:ext cx="2616259" cy="1569755"/>
          </a:xfrm>
          <a:custGeom>
            <a:avLst/>
            <a:gdLst/>
            <a:ahLst/>
            <a:cxnLst/>
            <a:rect l="l" t="t" r="r" b="b"/>
            <a:pathLst>
              <a:path w="2616259" h="1569755">
                <a:moveTo>
                  <a:pt x="0" y="0"/>
                </a:moveTo>
                <a:lnTo>
                  <a:pt x="2616259" y="0"/>
                </a:lnTo>
                <a:lnTo>
                  <a:pt x="2616259" y="1569755"/>
                </a:lnTo>
                <a:lnTo>
                  <a:pt x="0" y="156975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12" name="Group 12"/>
          <p:cNvGrpSpPr/>
          <p:nvPr/>
        </p:nvGrpSpPr>
        <p:grpSpPr>
          <a:xfrm rot="0">
            <a:off x="1348942" y="3837535"/>
            <a:ext cx="6631847" cy="778045"/>
            <a:chOff x="0" y="0"/>
            <a:chExt cx="1348483" cy="15820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348483" cy="158203"/>
            </a:xfrm>
            <a:custGeom>
              <a:avLst/>
              <a:gdLst/>
              <a:ahLst/>
              <a:cxnLst/>
              <a:rect l="l" t="t" r="r" b="b"/>
              <a:pathLst>
                <a:path w="1348483" h="158203">
                  <a:moveTo>
                    <a:pt x="0" y="0"/>
                  </a:moveTo>
                  <a:lnTo>
                    <a:pt x="1348483" y="0"/>
                  </a:lnTo>
                  <a:lnTo>
                    <a:pt x="1348483" y="158203"/>
                  </a:lnTo>
                  <a:lnTo>
                    <a:pt x="0" y="158203"/>
                  </a:lnTo>
                  <a:close/>
                </a:path>
              </a:pathLst>
            </a:custGeom>
            <a:gradFill rotWithShape="1">
              <a:gsLst>
                <a:gs pos="0">
                  <a:srgbClr val="006CCD">
                    <a:alpha val="100000"/>
                  </a:srgbClr>
                </a:gs>
                <a:gs pos="100000">
                  <a:srgbClr val="BF5EA4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1348483" cy="196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00"/>
                </a:lnSpc>
              </a:pPr>
            </a:p>
          </p:txBody>
        </p:sp>
      </p:grpSp>
      <p:sp>
        <p:nvSpPr>
          <p:cNvPr id="15" name="Freeform 15"/>
          <p:cNvSpPr/>
          <p:nvPr/>
        </p:nvSpPr>
        <p:spPr>
          <a:xfrm>
            <a:off x="7111692" y="4806080"/>
            <a:ext cx="11081585" cy="5309170"/>
          </a:xfrm>
          <a:custGeom>
            <a:avLst/>
            <a:gdLst/>
            <a:ahLst/>
            <a:cxnLst/>
            <a:rect l="l" t="t" r="r" b="b"/>
            <a:pathLst>
              <a:path w="11081585" h="5309170">
                <a:moveTo>
                  <a:pt x="0" y="0"/>
                </a:moveTo>
                <a:lnTo>
                  <a:pt x="11081585" y="0"/>
                </a:lnTo>
                <a:lnTo>
                  <a:pt x="11081585" y="5309170"/>
                </a:lnTo>
                <a:lnTo>
                  <a:pt x="0" y="530917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3478" t="-3429" r="-22369"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957214" y="1985985"/>
            <a:ext cx="20082520" cy="826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70"/>
              </a:lnSpc>
            </a:pPr>
            <a:r>
              <a:rPr lang="en-US" sz="6710" b="1">
                <a:solidFill>
                  <a:srgbClr val="3E67C8"/>
                </a:solidFill>
                <a:latin typeface="Montserrat Ultra-Bold" panose="00000900000000000000"/>
                <a:ea typeface="Montserrat Ultra-Bold" panose="00000900000000000000"/>
                <a:cs typeface="Montserrat Ultra-Bold" panose="00000900000000000000"/>
                <a:sym typeface="Montserrat Ultra-Bold" panose="00000900000000000000"/>
              </a:rPr>
              <a:t>U-Net Architecture</a:t>
            </a:r>
            <a:r>
              <a:rPr lang="en-US" sz="6710" b="1">
                <a:solidFill>
                  <a:srgbClr val="3E67C8"/>
                </a:solidFill>
                <a:latin typeface="Montserrat Ultra-Bold" panose="00000900000000000000"/>
                <a:ea typeface="Montserrat Ultra-Bold" panose="00000900000000000000"/>
                <a:cs typeface="Montserrat Ultra-Bold" panose="00000900000000000000"/>
                <a:sym typeface="Montserrat Ultra-Bold" panose="00000900000000000000"/>
              </a:rPr>
              <a:t> </a:t>
            </a:r>
            <a:endParaRPr lang="en-US" sz="6710" b="1">
              <a:solidFill>
                <a:srgbClr val="3E67C8"/>
              </a:solidFill>
              <a:latin typeface="Montserrat Ultra-Bold" panose="00000900000000000000"/>
              <a:ea typeface="Montserrat Ultra-Bold" panose="00000900000000000000"/>
              <a:cs typeface="Montserrat Ultra-Bold" panose="00000900000000000000"/>
              <a:sym typeface="Montserrat Ultra-Bold" panose="00000900000000000000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4026539" y="3031039"/>
            <a:ext cx="14261461" cy="758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525"/>
              </a:lnSpc>
            </a:pPr>
            <a:r>
              <a:rPr lang="en-US" sz="6210">
                <a:solidFill>
                  <a:srgbClr val="3E67C8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Mathematical Representation</a:t>
            </a:r>
            <a:endParaRPr lang="en-US" sz="6210">
              <a:solidFill>
                <a:srgbClr val="3E67C8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607537" y="3970227"/>
            <a:ext cx="8106056" cy="503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80"/>
              </a:lnSpc>
            </a:pPr>
            <a:r>
              <a:rPr lang="en-US" sz="3240" b="1">
                <a:solidFill>
                  <a:srgbClr val="FFFFFF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Skip Connections</a:t>
            </a:r>
            <a:endParaRPr lang="en-US" sz="3240" b="1">
              <a:solidFill>
                <a:srgbClr val="FFFFFF"/>
              </a:solidFill>
              <a:latin typeface="Montserrat Bold" panose="00000800000000000000"/>
              <a:ea typeface="Montserrat Bold" panose="00000800000000000000"/>
              <a:cs typeface="Montserrat Bold" panose="00000800000000000000"/>
              <a:sym typeface="Montserrat Bold" panose="00000800000000000000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318119" y="5057775"/>
            <a:ext cx="15651763" cy="4894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00"/>
              </a:lnSpc>
            </a:pPr>
            <a:r>
              <a:rPr lang="en-US" sz="3070" b="1">
                <a:solidFill>
                  <a:srgbClr val="000000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Mathematical Formulation :</a:t>
            </a:r>
            <a:endParaRPr lang="en-US" sz="3070" b="1">
              <a:solidFill>
                <a:srgbClr val="000000"/>
              </a:solidFill>
              <a:latin typeface="Poppins Bold" panose="00000800000000000000"/>
              <a:ea typeface="Poppins Bold" panose="00000800000000000000"/>
              <a:cs typeface="Poppins Bold" panose="00000800000000000000"/>
              <a:sym typeface="Poppins Bold" panose="00000800000000000000"/>
            </a:endParaRPr>
          </a:p>
          <a:p>
            <a:pPr algn="l">
              <a:lnSpc>
                <a:spcPts val="4300"/>
              </a:lnSpc>
            </a:pPr>
          </a:p>
          <a:p>
            <a:pPr algn="l">
              <a:lnSpc>
                <a:spcPts val="4300"/>
              </a:lnSpc>
            </a:pPr>
            <a:r>
              <a:rPr lang="en-US" sz="307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At each layer, the</a:t>
            </a:r>
            <a:endParaRPr lang="en-US" sz="3070">
              <a:solidFill>
                <a:srgbClr val="000000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algn="l">
              <a:lnSpc>
                <a:spcPts val="4300"/>
              </a:lnSpc>
            </a:pPr>
            <a:r>
              <a:rPr lang="en-US" sz="307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 encoder’s feature</a:t>
            </a:r>
            <a:endParaRPr lang="en-US" sz="3070">
              <a:solidFill>
                <a:srgbClr val="000000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algn="l">
              <a:lnSpc>
                <a:spcPts val="4300"/>
              </a:lnSpc>
            </a:pPr>
            <a:r>
              <a:rPr lang="en-US" sz="307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 maps are concatenated </a:t>
            </a:r>
            <a:endParaRPr lang="en-US" sz="3070">
              <a:solidFill>
                <a:srgbClr val="000000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algn="l">
              <a:lnSpc>
                <a:spcPts val="4300"/>
              </a:lnSpc>
            </a:pPr>
            <a:r>
              <a:rPr lang="en-US" sz="307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with </a:t>
            </a:r>
            <a:endParaRPr lang="en-US" sz="3070">
              <a:solidFill>
                <a:srgbClr val="000000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algn="l">
              <a:lnSpc>
                <a:spcPts val="4300"/>
              </a:lnSpc>
            </a:pPr>
            <a:r>
              <a:rPr lang="en-US" sz="307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the decoder’s </a:t>
            </a:r>
            <a:endParaRPr lang="en-US" sz="3070">
              <a:solidFill>
                <a:srgbClr val="000000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algn="l">
              <a:lnSpc>
                <a:spcPts val="4300"/>
              </a:lnSpc>
            </a:pPr>
            <a:r>
              <a:rPr lang="en-US" sz="307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corresponding layer:</a:t>
            </a:r>
            <a:endParaRPr lang="en-US" sz="3070">
              <a:solidFill>
                <a:srgbClr val="000000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algn="l">
              <a:lnSpc>
                <a:spcPts val="4300"/>
              </a:lnSpc>
            </a:p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17367864" y="1100865"/>
            <a:ext cx="399158" cy="63290"/>
            <a:chOff x="0" y="0"/>
            <a:chExt cx="105128" cy="1666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5128" cy="16669"/>
            </a:xfrm>
            <a:custGeom>
              <a:avLst/>
              <a:gdLst/>
              <a:ahLst/>
              <a:cxnLst/>
              <a:rect l="l" t="t" r="r" b="b"/>
              <a:pathLst>
                <a:path w="105128" h="16669">
                  <a:moveTo>
                    <a:pt x="0" y="0"/>
                  </a:moveTo>
                  <a:lnTo>
                    <a:pt x="105128" y="0"/>
                  </a:lnTo>
                  <a:lnTo>
                    <a:pt x="105128" y="16669"/>
                  </a:lnTo>
                  <a:lnTo>
                    <a:pt x="0" y="16669"/>
                  </a:lnTo>
                  <a:close/>
                </a:path>
              </a:pathLst>
            </a:custGeom>
            <a:gradFill rotWithShape="1">
              <a:gsLst>
                <a:gs pos="0">
                  <a:srgbClr val="006CCD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05128" cy="547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00"/>
                </a:lnSpc>
              </a:pPr>
            </a:p>
          </p:txBody>
        </p:sp>
      </p:grpSp>
      <p:grpSp>
        <p:nvGrpSpPr>
          <p:cNvPr id="6" name="Group 6"/>
          <p:cNvGrpSpPr/>
          <p:nvPr/>
        </p:nvGrpSpPr>
        <p:grpSpPr>
          <a:xfrm rot="0">
            <a:off x="17367864" y="1243254"/>
            <a:ext cx="399158" cy="63290"/>
            <a:chOff x="0" y="0"/>
            <a:chExt cx="105128" cy="1666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05128" cy="16669"/>
            </a:xfrm>
            <a:custGeom>
              <a:avLst/>
              <a:gdLst/>
              <a:ahLst/>
              <a:cxnLst/>
              <a:rect l="l" t="t" r="r" b="b"/>
              <a:pathLst>
                <a:path w="105128" h="16669">
                  <a:moveTo>
                    <a:pt x="0" y="0"/>
                  </a:moveTo>
                  <a:lnTo>
                    <a:pt x="105128" y="0"/>
                  </a:lnTo>
                  <a:lnTo>
                    <a:pt x="105128" y="16669"/>
                  </a:lnTo>
                  <a:lnTo>
                    <a:pt x="0" y="16669"/>
                  </a:lnTo>
                  <a:close/>
                </a:path>
              </a:pathLst>
            </a:custGeom>
            <a:gradFill rotWithShape="1">
              <a:gsLst>
                <a:gs pos="0">
                  <a:srgbClr val="006CCD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05128" cy="547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00"/>
                </a:lnSpc>
              </a:pPr>
            </a:p>
          </p:txBody>
        </p:sp>
      </p:grpSp>
      <p:sp>
        <p:nvSpPr>
          <p:cNvPr id="9" name="Freeform 9"/>
          <p:cNvSpPr/>
          <p:nvPr/>
        </p:nvSpPr>
        <p:spPr>
          <a:xfrm>
            <a:off x="17259300" y="9056569"/>
            <a:ext cx="403461" cy="403461"/>
          </a:xfrm>
          <a:custGeom>
            <a:avLst/>
            <a:gdLst/>
            <a:ahLst/>
            <a:cxnLst/>
            <a:rect l="l" t="t" r="r" b="b"/>
            <a:pathLst>
              <a:path w="403461" h="403461">
                <a:moveTo>
                  <a:pt x="0" y="0"/>
                </a:moveTo>
                <a:lnTo>
                  <a:pt x="403461" y="0"/>
                </a:lnTo>
                <a:lnTo>
                  <a:pt x="403461" y="403462"/>
                </a:lnTo>
                <a:lnTo>
                  <a:pt x="0" y="4034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AutoShape 10"/>
          <p:cNvSpPr/>
          <p:nvPr/>
        </p:nvSpPr>
        <p:spPr>
          <a:xfrm>
            <a:off x="-550598" y="1717649"/>
            <a:ext cx="19996945" cy="0"/>
          </a:xfrm>
          <a:prstGeom prst="line">
            <a:avLst/>
          </a:prstGeom>
          <a:ln w="38100" cap="flat">
            <a:gradFill>
              <a:gsLst>
                <a:gs pos="0">
                  <a:srgbClr val="006CCD">
                    <a:alpha val="0"/>
                  </a:srgbClr>
                </a:gs>
                <a:gs pos="50000">
                  <a:srgbClr val="3E67C8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</p:sp>
      <p:sp>
        <p:nvSpPr>
          <p:cNvPr id="11" name="Freeform 11"/>
          <p:cNvSpPr/>
          <p:nvPr/>
        </p:nvSpPr>
        <p:spPr>
          <a:xfrm>
            <a:off x="552801" y="147894"/>
            <a:ext cx="2616259" cy="1569755"/>
          </a:xfrm>
          <a:custGeom>
            <a:avLst/>
            <a:gdLst/>
            <a:ahLst/>
            <a:cxnLst/>
            <a:rect l="l" t="t" r="r" b="b"/>
            <a:pathLst>
              <a:path w="2616259" h="1569755">
                <a:moveTo>
                  <a:pt x="0" y="0"/>
                </a:moveTo>
                <a:lnTo>
                  <a:pt x="2616259" y="0"/>
                </a:lnTo>
                <a:lnTo>
                  <a:pt x="2616259" y="1569755"/>
                </a:lnTo>
                <a:lnTo>
                  <a:pt x="0" y="156975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12" name="Group 12"/>
          <p:cNvGrpSpPr/>
          <p:nvPr/>
        </p:nvGrpSpPr>
        <p:grpSpPr>
          <a:xfrm rot="0">
            <a:off x="1348942" y="3837535"/>
            <a:ext cx="6631847" cy="778045"/>
            <a:chOff x="0" y="0"/>
            <a:chExt cx="1348483" cy="15820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348483" cy="158203"/>
            </a:xfrm>
            <a:custGeom>
              <a:avLst/>
              <a:gdLst/>
              <a:ahLst/>
              <a:cxnLst/>
              <a:rect l="l" t="t" r="r" b="b"/>
              <a:pathLst>
                <a:path w="1348483" h="158203">
                  <a:moveTo>
                    <a:pt x="0" y="0"/>
                  </a:moveTo>
                  <a:lnTo>
                    <a:pt x="1348483" y="0"/>
                  </a:lnTo>
                  <a:lnTo>
                    <a:pt x="1348483" y="158203"/>
                  </a:lnTo>
                  <a:lnTo>
                    <a:pt x="0" y="158203"/>
                  </a:lnTo>
                  <a:close/>
                </a:path>
              </a:pathLst>
            </a:custGeom>
            <a:gradFill rotWithShape="1">
              <a:gsLst>
                <a:gs pos="0">
                  <a:srgbClr val="006CCD">
                    <a:alpha val="100000"/>
                  </a:srgbClr>
                </a:gs>
                <a:gs pos="100000">
                  <a:srgbClr val="BF5EA4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1348483" cy="196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00"/>
                </a:lnSpc>
              </a:pPr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957214" y="1985985"/>
            <a:ext cx="20082520" cy="826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70"/>
              </a:lnSpc>
            </a:pPr>
            <a:r>
              <a:rPr lang="en-US" sz="6710" b="1">
                <a:solidFill>
                  <a:srgbClr val="3E67C8"/>
                </a:solidFill>
                <a:latin typeface="Montserrat Ultra-Bold" panose="00000900000000000000"/>
                <a:ea typeface="Montserrat Ultra-Bold" panose="00000900000000000000"/>
                <a:cs typeface="Montserrat Ultra-Bold" panose="00000900000000000000"/>
                <a:sym typeface="Montserrat Ultra-Bold" panose="00000900000000000000"/>
              </a:rPr>
              <a:t>U-Net Architecture</a:t>
            </a:r>
            <a:r>
              <a:rPr lang="en-US" sz="6710" b="1">
                <a:solidFill>
                  <a:srgbClr val="3E67C8"/>
                </a:solidFill>
                <a:latin typeface="Montserrat Ultra-Bold" panose="00000900000000000000"/>
                <a:ea typeface="Montserrat Ultra-Bold" panose="00000900000000000000"/>
                <a:cs typeface="Montserrat Ultra-Bold" panose="00000900000000000000"/>
                <a:sym typeface="Montserrat Ultra-Bold" panose="00000900000000000000"/>
              </a:rPr>
              <a:t> </a:t>
            </a:r>
            <a:endParaRPr lang="en-US" sz="6710" b="1">
              <a:solidFill>
                <a:srgbClr val="3E67C8"/>
              </a:solidFill>
              <a:latin typeface="Montserrat Ultra-Bold" panose="00000900000000000000"/>
              <a:ea typeface="Montserrat Ultra-Bold" panose="00000900000000000000"/>
              <a:cs typeface="Montserrat Ultra-Bold" panose="00000900000000000000"/>
              <a:sym typeface="Montserrat Ultra-Bold" panose="00000900000000000000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4026539" y="3031039"/>
            <a:ext cx="14261461" cy="758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525"/>
              </a:lnSpc>
            </a:pPr>
            <a:r>
              <a:rPr lang="en-US" sz="6210">
                <a:solidFill>
                  <a:srgbClr val="3E67C8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Mathematical Representation</a:t>
            </a:r>
            <a:endParaRPr lang="en-US" sz="6210">
              <a:solidFill>
                <a:srgbClr val="3E67C8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607537" y="3970227"/>
            <a:ext cx="8106056" cy="503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80"/>
              </a:lnSpc>
            </a:pPr>
            <a:r>
              <a:rPr lang="en-US" sz="3240" b="1">
                <a:solidFill>
                  <a:srgbClr val="FFFFFF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Skip Connections</a:t>
            </a:r>
            <a:endParaRPr lang="en-US" sz="3240" b="1">
              <a:solidFill>
                <a:srgbClr val="FFFFFF"/>
              </a:solidFill>
              <a:latin typeface="Montserrat Bold" panose="00000800000000000000"/>
              <a:ea typeface="Montserrat Bold" panose="00000800000000000000"/>
              <a:cs typeface="Montserrat Bold" panose="00000800000000000000"/>
              <a:sym typeface="Montserrat Bold" panose="00000800000000000000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607537" y="5057775"/>
            <a:ext cx="15651763" cy="3808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00"/>
              </a:lnSpc>
            </a:pPr>
            <a:r>
              <a:rPr lang="en-US" sz="3070" b="1">
                <a:solidFill>
                  <a:srgbClr val="000000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Why Are Skip Connections Important?</a:t>
            </a:r>
            <a:endParaRPr lang="en-US" sz="3070" b="1">
              <a:solidFill>
                <a:srgbClr val="000000"/>
              </a:solidFill>
              <a:latin typeface="Poppins Bold" panose="00000800000000000000"/>
              <a:ea typeface="Poppins Bold" panose="00000800000000000000"/>
              <a:cs typeface="Poppins Bold" panose="00000800000000000000"/>
              <a:sym typeface="Poppins Bold" panose="00000800000000000000"/>
            </a:endParaRPr>
          </a:p>
          <a:p>
            <a:pPr algn="l">
              <a:lnSpc>
                <a:spcPts val="4300"/>
              </a:lnSpc>
            </a:pPr>
          </a:p>
          <a:p>
            <a:pPr marL="662940" lvl="1" indent="-331470" algn="l">
              <a:lnSpc>
                <a:spcPts val="4300"/>
              </a:lnSpc>
              <a:buFont typeface="Arial" panose="020B0604020202020204"/>
              <a:buChar char="•"/>
            </a:pPr>
            <a:r>
              <a:rPr lang="en-US" sz="307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They help retain fine-grained spa</a:t>
            </a:r>
            <a:r>
              <a:rPr lang="en-US" sz="307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tial details that would otherwise be lost.</a:t>
            </a:r>
            <a:endParaRPr lang="en-US" sz="3070">
              <a:solidFill>
                <a:srgbClr val="000000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662940" lvl="1" indent="-331470" algn="l">
              <a:lnSpc>
                <a:spcPts val="4300"/>
              </a:lnSpc>
              <a:buFont typeface="Arial" panose="020B0604020202020204"/>
              <a:buChar char="•"/>
            </a:pPr>
            <a:r>
              <a:rPr lang="en-US" sz="307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In diffusion models, this ensures that denoising is accurate at every step.</a:t>
            </a:r>
            <a:endParaRPr lang="en-US" sz="3070">
              <a:solidFill>
                <a:srgbClr val="000000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662940" lvl="1" indent="-331470" algn="l">
              <a:lnSpc>
                <a:spcPts val="4300"/>
              </a:lnSpc>
              <a:buFont typeface="Arial" panose="020B0604020202020204"/>
              <a:buChar char="•"/>
            </a:pPr>
            <a:r>
              <a:rPr lang="en-US" sz="307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I</a:t>
            </a:r>
            <a:r>
              <a:rPr lang="en-US" sz="307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t also improves gradient flow, making training more stable.</a:t>
            </a:r>
            <a:endParaRPr lang="en-US" sz="3070">
              <a:solidFill>
                <a:srgbClr val="000000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algn="l">
              <a:lnSpc>
                <a:spcPts val="4300"/>
              </a:lnSpc>
            </a:pPr>
          </a:p>
          <a:p>
            <a:pPr algn="l">
              <a:lnSpc>
                <a:spcPts val="4300"/>
              </a:lnSpc>
            </a:p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17367864" y="1100865"/>
            <a:ext cx="399158" cy="63290"/>
            <a:chOff x="0" y="0"/>
            <a:chExt cx="105128" cy="1666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5128" cy="16669"/>
            </a:xfrm>
            <a:custGeom>
              <a:avLst/>
              <a:gdLst/>
              <a:ahLst/>
              <a:cxnLst/>
              <a:rect l="l" t="t" r="r" b="b"/>
              <a:pathLst>
                <a:path w="105128" h="16669">
                  <a:moveTo>
                    <a:pt x="0" y="0"/>
                  </a:moveTo>
                  <a:lnTo>
                    <a:pt x="105128" y="0"/>
                  </a:lnTo>
                  <a:lnTo>
                    <a:pt x="105128" y="16669"/>
                  </a:lnTo>
                  <a:lnTo>
                    <a:pt x="0" y="16669"/>
                  </a:lnTo>
                  <a:close/>
                </a:path>
              </a:pathLst>
            </a:custGeom>
            <a:gradFill rotWithShape="1">
              <a:gsLst>
                <a:gs pos="0">
                  <a:srgbClr val="006CCD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05128" cy="547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00"/>
                </a:lnSpc>
              </a:pPr>
            </a:p>
          </p:txBody>
        </p:sp>
      </p:grpSp>
      <p:grpSp>
        <p:nvGrpSpPr>
          <p:cNvPr id="6" name="Group 6"/>
          <p:cNvGrpSpPr/>
          <p:nvPr/>
        </p:nvGrpSpPr>
        <p:grpSpPr>
          <a:xfrm rot="0">
            <a:off x="17367864" y="1243254"/>
            <a:ext cx="399158" cy="63290"/>
            <a:chOff x="0" y="0"/>
            <a:chExt cx="105128" cy="1666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05128" cy="16669"/>
            </a:xfrm>
            <a:custGeom>
              <a:avLst/>
              <a:gdLst/>
              <a:ahLst/>
              <a:cxnLst/>
              <a:rect l="l" t="t" r="r" b="b"/>
              <a:pathLst>
                <a:path w="105128" h="16669">
                  <a:moveTo>
                    <a:pt x="0" y="0"/>
                  </a:moveTo>
                  <a:lnTo>
                    <a:pt x="105128" y="0"/>
                  </a:lnTo>
                  <a:lnTo>
                    <a:pt x="105128" y="16669"/>
                  </a:lnTo>
                  <a:lnTo>
                    <a:pt x="0" y="16669"/>
                  </a:lnTo>
                  <a:close/>
                </a:path>
              </a:pathLst>
            </a:custGeom>
            <a:gradFill rotWithShape="1">
              <a:gsLst>
                <a:gs pos="0">
                  <a:srgbClr val="006CCD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05128" cy="547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00"/>
                </a:lnSpc>
              </a:pPr>
            </a:p>
          </p:txBody>
        </p:sp>
      </p:grpSp>
      <p:sp>
        <p:nvSpPr>
          <p:cNvPr id="9" name="Freeform 9"/>
          <p:cNvSpPr/>
          <p:nvPr/>
        </p:nvSpPr>
        <p:spPr>
          <a:xfrm>
            <a:off x="17259300" y="9056569"/>
            <a:ext cx="403461" cy="403461"/>
          </a:xfrm>
          <a:custGeom>
            <a:avLst/>
            <a:gdLst/>
            <a:ahLst/>
            <a:cxnLst/>
            <a:rect l="l" t="t" r="r" b="b"/>
            <a:pathLst>
              <a:path w="403461" h="403461">
                <a:moveTo>
                  <a:pt x="0" y="0"/>
                </a:moveTo>
                <a:lnTo>
                  <a:pt x="403461" y="0"/>
                </a:lnTo>
                <a:lnTo>
                  <a:pt x="403461" y="403462"/>
                </a:lnTo>
                <a:lnTo>
                  <a:pt x="0" y="4034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AutoShape 10"/>
          <p:cNvSpPr/>
          <p:nvPr/>
        </p:nvSpPr>
        <p:spPr>
          <a:xfrm>
            <a:off x="-550598" y="1717649"/>
            <a:ext cx="19996945" cy="0"/>
          </a:xfrm>
          <a:prstGeom prst="line">
            <a:avLst/>
          </a:prstGeom>
          <a:ln w="38100" cap="flat">
            <a:gradFill>
              <a:gsLst>
                <a:gs pos="0">
                  <a:srgbClr val="006CCD">
                    <a:alpha val="0"/>
                  </a:srgbClr>
                </a:gs>
                <a:gs pos="50000">
                  <a:srgbClr val="3E67C8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</p:sp>
      <p:sp>
        <p:nvSpPr>
          <p:cNvPr id="11" name="Freeform 11"/>
          <p:cNvSpPr/>
          <p:nvPr/>
        </p:nvSpPr>
        <p:spPr>
          <a:xfrm>
            <a:off x="552801" y="147894"/>
            <a:ext cx="2616259" cy="1569755"/>
          </a:xfrm>
          <a:custGeom>
            <a:avLst/>
            <a:gdLst/>
            <a:ahLst/>
            <a:cxnLst/>
            <a:rect l="l" t="t" r="r" b="b"/>
            <a:pathLst>
              <a:path w="2616259" h="1569755">
                <a:moveTo>
                  <a:pt x="0" y="0"/>
                </a:moveTo>
                <a:lnTo>
                  <a:pt x="2616259" y="0"/>
                </a:lnTo>
                <a:lnTo>
                  <a:pt x="2616259" y="1569755"/>
                </a:lnTo>
                <a:lnTo>
                  <a:pt x="0" y="156975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12" name="Group 12"/>
          <p:cNvGrpSpPr/>
          <p:nvPr/>
        </p:nvGrpSpPr>
        <p:grpSpPr>
          <a:xfrm rot="0">
            <a:off x="1348942" y="3837535"/>
            <a:ext cx="7795058" cy="778045"/>
            <a:chOff x="0" y="0"/>
            <a:chExt cx="1585003" cy="15820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585003" cy="158203"/>
            </a:xfrm>
            <a:custGeom>
              <a:avLst/>
              <a:gdLst/>
              <a:ahLst/>
              <a:cxnLst/>
              <a:rect l="l" t="t" r="r" b="b"/>
              <a:pathLst>
                <a:path w="1585003" h="158203">
                  <a:moveTo>
                    <a:pt x="0" y="0"/>
                  </a:moveTo>
                  <a:lnTo>
                    <a:pt x="1585003" y="0"/>
                  </a:lnTo>
                  <a:lnTo>
                    <a:pt x="1585003" y="158203"/>
                  </a:lnTo>
                  <a:lnTo>
                    <a:pt x="0" y="158203"/>
                  </a:lnTo>
                  <a:close/>
                </a:path>
              </a:pathLst>
            </a:custGeom>
            <a:gradFill rotWithShape="1">
              <a:gsLst>
                <a:gs pos="0">
                  <a:srgbClr val="006CCD">
                    <a:alpha val="100000"/>
                  </a:srgbClr>
                </a:gs>
                <a:gs pos="100000">
                  <a:srgbClr val="BF5EA4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1585003" cy="196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00"/>
                </a:lnSpc>
              </a:pPr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957214" y="1985985"/>
            <a:ext cx="20082520" cy="826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70"/>
              </a:lnSpc>
            </a:pPr>
            <a:r>
              <a:rPr lang="en-US" sz="6710" b="1">
                <a:solidFill>
                  <a:srgbClr val="3E67C8"/>
                </a:solidFill>
                <a:latin typeface="Montserrat Ultra-Bold" panose="00000900000000000000"/>
                <a:ea typeface="Montserrat Ultra-Bold" panose="00000900000000000000"/>
                <a:cs typeface="Montserrat Ultra-Bold" panose="00000900000000000000"/>
                <a:sym typeface="Montserrat Ultra-Bold" panose="00000900000000000000"/>
              </a:rPr>
              <a:t>U-Net </a:t>
            </a:r>
            <a:r>
              <a:rPr lang="en-US" sz="6710" b="1">
                <a:solidFill>
                  <a:srgbClr val="3E67C8"/>
                </a:solidFill>
                <a:latin typeface="Montserrat Ultra-Bold" panose="00000900000000000000"/>
                <a:ea typeface="Montserrat Ultra-Bold" panose="00000900000000000000"/>
                <a:cs typeface="Montserrat Ultra-Bold" panose="00000900000000000000"/>
                <a:sym typeface="Montserrat Ultra-Bold" panose="00000900000000000000"/>
              </a:rPr>
              <a:t> </a:t>
            </a:r>
            <a:endParaRPr lang="en-US" sz="6710" b="1">
              <a:solidFill>
                <a:srgbClr val="3E67C8"/>
              </a:solidFill>
              <a:latin typeface="Montserrat Ultra-Bold" panose="00000900000000000000"/>
              <a:ea typeface="Montserrat Ultra-Bold" panose="00000900000000000000"/>
              <a:cs typeface="Montserrat Ultra-Bold" panose="00000900000000000000"/>
              <a:sym typeface="Montserrat Ultra-Bold" panose="00000900000000000000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3505560" y="2308199"/>
            <a:ext cx="14261461" cy="1454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525"/>
              </a:lnSpc>
            </a:pPr>
            <a:r>
              <a:rPr lang="en-US" sz="6210">
                <a:solidFill>
                  <a:srgbClr val="3E67C8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Why Is U-Net Used in Diffusion Models?</a:t>
            </a:r>
            <a:endParaRPr lang="en-US" sz="6210">
              <a:solidFill>
                <a:srgbClr val="3E67C8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607537" y="3970227"/>
            <a:ext cx="7536463" cy="4991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80"/>
              </a:lnSpc>
            </a:pPr>
            <a:r>
              <a:rPr lang="en-US" sz="3240" b="1">
                <a:solidFill>
                  <a:srgbClr val="FFFFFF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Capturing Multi-Scale Features</a:t>
            </a:r>
            <a:endParaRPr lang="en-US" sz="3240" b="1">
              <a:solidFill>
                <a:srgbClr val="FFFFFF"/>
              </a:solidFill>
              <a:latin typeface="Montserrat Bold" panose="00000800000000000000"/>
              <a:ea typeface="Montserrat Bold" panose="00000800000000000000"/>
              <a:cs typeface="Montserrat Bold" panose="00000800000000000000"/>
              <a:sym typeface="Montserrat Bold" panose="00000800000000000000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607537" y="5057775"/>
            <a:ext cx="15651763" cy="2722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00"/>
              </a:lnSpc>
            </a:pPr>
          </a:p>
          <a:p>
            <a:pPr marL="662940" lvl="1" indent="-331470" algn="l">
              <a:lnSpc>
                <a:spcPts val="4300"/>
              </a:lnSpc>
              <a:buFont typeface="Arial" panose="020B0604020202020204"/>
              <a:buChar char="•"/>
            </a:pPr>
            <a:r>
              <a:rPr lang="en-US" sz="307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Diffusion models denoise images at multiple levels.</a:t>
            </a:r>
            <a:endParaRPr lang="en-US" sz="3070">
              <a:solidFill>
                <a:srgbClr val="000000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662940" lvl="1" indent="-331470" algn="l">
              <a:lnSpc>
                <a:spcPts val="4300"/>
              </a:lnSpc>
              <a:buFont typeface="Arial" panose="020B0604020202020204"/>
              <a:buChar char="•"/>
            </a:pPr>
            <a:r>
              <a:rPr lang="en-US" sz="307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U-Net is designed to capture both low-level and high-level details, making it ideal for diffusion-based denoising.</a:t>
            </a:r>
            <a:endParaRPr lang="en-US" sz="3070">
              <a:solidFill>
                <a:srgbClr val="000000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algn="l">
              <a:lnSpc>
                <a:spcPts val="4300"/>
              </a:lnSpc>
            </a:p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17367864" y="1100865"/>
            <a:ext cx="399158" cy="63290"/>
            <a:chOff x="0" y="0"/>
            <a:chExt cx="105128" cy="1666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5128" cy="16669"/>
            </a:xfrm>
            <a:custGeom>
              <a:avLst/>
              <a:gdLst/>
              <a:ahLst/>
              <a:cxnLst/>
              <a:rect l="l" t="t" r="r" b="b"/>
              <a:pathLst>
                <a:path w="105128" h="16669">
                  <a:moveTo>
                    <a:pt x="0" y="0"/>
                  </a:moveTo>
                  <a:lnTo>
                    <a:pt x="105128" y="0"/>
                  </a:lnTo>
                  <a:lnTo>
                    <a:pt x="105128" y="16669"/>
                  </a:lnTo>
                  <a:lnTo>
                    <a:pt x="0" y="16669"/>
                  </a:lnTo>
                  <a:close/>
                </a:path>
              </a:pathLst>
            </a:custGeom>
            <a:gradFill rotWithShape="1">
              <a:gsLst>
                <a:gs pos="0">
                  <a:srgbClr val="006CCD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05128" cy="547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00"/>
                </a:lnSpc>
              </a:pPr>
            </a:p>
          </p:txBody>
        </p:sp>
      </p:grpSp>
      <p:grpSp>
        <p:nvGrpSpPr>
          <p:cNvPr id="6" name="Group 6"/>
          <p:cNvGrpSpPr/>
          <p:nvPr/>
        </p:nvGrpSpPr>
        <p:grpSpPr>
          <a:xfrm rot="0">
            <a:off x="17367864" y="1243254"/>
            <a:ext cx="399158" cy="63290"/>
            <a:chOff x="0" y="0"/>
            <a:chExt cx="105128" cy="1666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05128" cy="16669"/>
            </a:xfrm>
            <a:custGeom>
              <a:avLst/>
              <a:gdLst/>
              <a:ahLst/>
              <a:cxnLst/>
              <a:rect l="l" t="t" r="r" b="b"/>
              <a:pathLst>
                <a:path w="105128" h="16669">
                  <a:moveTo>
                    <a:pt x="0" y="0"/>
                  </a:moveTo>
                  <a:lnTo>
                    <a:pt x="105128" y="0"/>
                  </a:lnTo>
                  <a:lnTo>
                    <a:pt x="105128" y="16669"/>
                  </a:lnTo>
                  <a:lnTo>
                    <a:pt x="0" y="16669"/>
                  </a:lnTo>
                  <a:close/>
                </a:path>
              </a:pathLst>
            </a:custGeom>
            <a:gradFill rotWithShape="1">
              <a:gsLst>
                <a:gs pos="0">
                  <a:srgbClr val="006CCD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05128" cy="547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00"/>
                </a:lnSpc>
              </a:pPr>
            </a:p>
          </p:txBody>
        </p:sp>
      </p:grpSp>
      <p:sp>
        <p:nvSpPr>
          <p:cNvPr id="9" name="Freeform 9"/>
          <p:cNvSpPr/>
          <p:nvPr/>
        </p:nvSpPr>
        <p:spPr>
          <a:xfrm>
            <a:off x="17259300" y="9056569"/>
            <a:ext cx="403461" cy="403461"/>
          </a:xfrm>
          <a:custGeom>
            <a:avLst/>
            <a:gdLst/>
            <a:ahLst/>
            <a:cxnLst/>
            <a:rect l="l" t="t" r="r" b="b"/>
            <a:pathLst>
              <a:path w="403461" h="403461">
                <a:moveTo>
                  <a:pt x="0" y="0"/>
                </a:moveTo>
                <a:lnTo>
                  <a:pt x="403461" y="0"/>
                </a:lnTo>
                <a:lnTo>
                  <a:pt x="403461" y="403462"/>
                </a:lnTo>
                <a:lnTo>
                  <a:pt x="0" y="4034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AutoShape 10"/>
          <p:cNvSpPr/>
          <p:nvPr/>
        </p:nvSpPr>
        <p:spPr>
          <a:xfrm>
            <a:off x="-550598" y="1717649"/>
            <a:ext cx="19996945" cy="0"/>
          </a:xfrm>
          <a:prstGeom prst="line">
            <a:avLst/>
          </a:prstGeom>
          <a:ln w="38100" cap="flat">
            <a:gradFill>
              <a:gsLst>
                <a:gs pos="0">
                  <a:srgbClr val="006CCD">
                    <a:alpha val="0"/>
                  </a:srgbClr>
                </a:gs>
                <a:gs pos="50000">
                  <a:srgbClr val="3E67C8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</p:sp>
      <p:sp>
        <p:nvSpPr>
          <p:cNvPr id="11" name="Freeform 11"/>
          <p:cNvSpPr/>
          <p:nvPr/>
        </p:nvSpPr>
        <p:spPr>
          <a:xfrm>
            <a:off x="552801" y="147894"/>
            <a:ext cx="2616259" cy="1569755"/>
          </a:xfrm>
          <a:custGeom>
            <a:avLst/>
            <a:gdLst/>
            <a:ahLst/>
            <a:cxnLst/>
            <a:rect l="l" t="t" r="r" b="b"/>
            <a:pathLst>
              <a:path w="2616259" h="1569755">
                <a:moveTo>
                  <a:pt x="0" y="0"/>
                </a:moveTo>
                <a:lnTo>
                  <a:pt x="2616259" y="0"/>
                </a:lnTo>
                <a:lnTo>
                  <a:pt x="2616259" y="1569755"/>
                </a:lnTo>
                <a:lnTo>
                  <a:pt x="0" y="156975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12" name="Group 12"/>
          <p:cNvGrpSpPr/>
          <p:nvPr/>
        </p:nvGrpSpPr>
        <p:grpSpPr>
          <a:xfrm rot="0">
            <a:off x="1348942" y="3837535"/>
            <a:ext cx="7795058" cy="778045"/>
            <a:chOff x="0" y="0"/>
            <a:chExt cx="1585003" cy="15820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585003" cy="158203"/>
            </a:xfrm>
            <a:custGeom>
              <a:avLst/>
              <a:gdLst/>
              <a:ahLst/>
              <a:cxnLst/>
              <a:rect l="l" t="t" r="r" b="b"/>
              <a:pathLst>
                <a:path w="1585003" h="158203">
                  <a:moveTo>
                    <a:pt x="0" y="0"/>
                  </a:moveTo>
                  <a:lnTo>
                    <a:pt x="1585003" y="0"/>
                  </a:lnTo>
                  <a:lnTo>
                    <a:pt x="1585003" y="158203"/>
                  </a:lnTo>
                  <a:lnTo>
                    <a:pt x="0" y="158203"/>
                  </a:lnTo>
                  <a:close/>
                </a:path>
              </a:pathLst>
            </a:custGeom>
            <a:gradFill rotWithShape="1">
              <a:gsLst>
                <a:gs pos="0">
                  <a:srgbClr val="006CCD">
                    <a:alpha val="100000"/>
                  </a:srgbClr>
                </a:gs>
                <a:gs pos="100000">
                  <a:srgbClr val="BF5EA4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1585003" cy="196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00"/>
                </a:lnSpc>
              </a:pPr>
            </a:p>
          </p:txBody>
        </p:sp>
      </p:grpSp>
      <p:sp>
        <p:nvSpPr>
          <p:cNvPr id="15" name="Freeform 15"/>
          <p:cNvSpPr/>
          <p:nvPr/>
        </p:nvSpPr>
        <p:spPr>
          <a:xfrm>
            <a:off x="2738527" y="5787155"/>
            <a:ext cx="12810946" cy="4499845"/>
          </a:xfrm>
          <a:custGeom>
            <a:avLst/>
            <a:gdLst/>
            <a:ahLst/>
            <a:cxnLst/>
            <a:rect l="l" t="t" r="r" b="b"/>
            <a:pathLst>
              <a:path w="12810946" h="4499845">
                <a:moveTo>
                  <a:pt x="0" y="0"/>
                </a:moveTo>
                <a:lnTo>
                  <a:pt x="12810946" y="0"/>
                </a:lnTo>
                <a:lnTo>
                  <a:pt x="12810946" y="4499845"/>
                </a:lnTo>
                <a:lnTo>
                  <a:pt x="0" y="449984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957214" y="1985985"/>
            <a:ext cx="20082520" cy="826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70"/>
              </a:lnSpc>
            </a:pPr>
            <a:r>
              <a:rPr lang="en-US" sz="6710" b="1">
                <a:solidFill>
                  <a:srgbClr val="3E67C8"/>
                </a:solidFill>
                <a:latin typeface="Montserrat Ultra-Bold" panose="00000900000000000000"/>
                <a:ea typeface="Montserrat Ultra-Bold" panose="00000900000000000000"/>
                <a:cs typeface="Montserrat Ultra-Bold" panose="00000900000000000000"/>
                <a:sym typeface="Montserrat Ultra-Bold" panose="00000900000000000000"/>
              </a:rPr>
              <a:t>U-Net </a:t>
            </a:r>
            <a:r>
              <a:rPr lang="en-US" sz="6710" b="1">
                <a:solidFill>
                  <a:srgbClr val="3E67C8"/>
                </a:solidFill>
                <a:latin typeface="Montserrat Ultra-Bold" panose="00000900000000000000"/>
                <a:ea typeface="Montserrat Ultra-Bold" panose="00000900000000000000"/>
                <a:cs typeface="Montserrat Ultra-Bold" panose="00000900000000000000"/>
                <a:sym typeface="Montserrat Ultra-Bold" panose="00000900000000000000"/>
              </a:rPr>
              <a:t> </a:t>
            </a:r>
            <a:endParaRPr lang="en-US" sz="6710" b="1">
              <a:solidFill>
                <a:srgbClr val="3E67C8"/>
              </a:solidFill>
              <a:latin typeface="Montserrat Ultra-Bold" panose="00000900000000000000"/>
              <a:ea typeface="Montserrat Ultra-Bold" panose="00000900000000000000"/>
              <a:cs typeface="Montserrat Ultra-Bold" panose="00000900000000000000"/>
              <a:sym typeface="Montserrat Ultra-Bold" panose="00000900000000000000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3505560" y="2308199"/>
            <a:ext cx="14261461" cy="1454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525"/>
              </a:lnSpc>
            </a:pPr>
            <a:r>
              <a:rPr lang="en-US" sz="6210">
                <a:solidFill>
                  <a:srgbClr val="3E67C8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Why Is U-Net Used in Diffusion Models?</a:t>
            </a:r>
            <a:endParaRPr lang="en-US" sz="6210">
              <a:solidFill>
                <a:srgbClr val="3E67C8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607537" y="3970227"/>
            <a:ext cx="7536463" cy="4991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80"/>
              </a:lnSpc>
            </a:pPr>
            <a:r>
              <a:rPr lang="en-US" sz="3240" b="1">
                <a:solidFill>
                  <a:srgbClr val="FFFFFF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Efficient Noise Prediction</a:t>
            </a:r>
            <a:endParaRPr lang="en-US" sz="3240" b="1">
              <a:solidFill>
                <a:srgbClr val="FFFFFF"/>
              </a:solidFill>
              <a:latin typeface="Montserrat Bold" panose="00000800000000000000"/>
              <a:ea typeface="Montserrat Bold" panose="00000800000000000000"/>
              <a:cs typeface="Montserrat Bold" panose="00000800000000000000"/>
              <a:sym typeface="Montserrat Bold" panose="00000800000000000000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348942" y="4606055"/>
            <a:ext cx="16939058" cy="1636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62940" lvl="1" indent="-331470" algn="l">
              <a:lnSpc>
                <a:spcPts val="4300"/>
              </a:lnSpc>
              <a:buFont typeface="Arial" panose="020B0604020202020204"/>
              <a:buChar char="•"/>
            </a:pPr>
            <a:r>
              <a:rPr lang="en-US" sz="307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The U-Net takes in a noisy image and predicts the noise that needs to be removed.</a:t>
            </a:r>
            <a:endParaRPr lang="en-US" sz="3070">
              <a:solidFill>
                <a:srgbClr val="000000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662940" lvl="1" indent="-331470" algn="l">
              <a:lnSpc>
                <a:spcPts val="4300"/>
              </a:lnSpc>
              <a:buFont typeface="Arial" panose="020B0604020202020204"/>
              <a:buChar char="•"/>
            </a:pPr>
            <a:r>
              <a:rPr lang="en-US" sz="307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It learns a function ϵθ(xt,t) that estimates the noise at timestep t.</a:t>
            </a:r>
            <a:endParaRPr lang="en-US" sz="3070">
              <a:solidFill>
                <a:srgbClr val="000000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algn="l">
              <a:lnSpc>
                <a:spcPts val="4300"/>
              </a:lnSpc>
            </a:p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17367864" y="1100865"/>
            <a:ext cx="399158" cy="63290"/>
            <a:chOff x="0" y="0"/>
            <a:chExt cx="105128" cy="1666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5128" cy="16669"/>
            </a:xfrm>
            <a:custGeom>
              <a:avLst/>
              <a:gdLst/>
              <a:ahLst/>
              <a:cxnLst/>
              <a:rect l="l" t="t" r="r" b="b"/>
              <a:pathLst>
                <a:path w="105128" h="16669">
                  <a:moveTo>
                    <a:pt x="0" y="0"/>
                  </a:moveTo>
                  <a:lnTo>
                    <a:pt x="105128" y="0"/>
                  </a:lnTo>
                  <a:lnTo>
                    <a:pt x="105128" y="16669"/>
                  </a:lnTo>
                  <a:lnTo>
                    <a:pt x="0" y="16669"/>
                  </a:lnTo>
                  <a:close/>
                </a:path>
              </a:pathLst>
            </a:custGeom>
            <a:gradFill rotWithShape="1">
              <a:gsLst>
                <a:gs pos="0">
                  <a:srgbClr val="006CCD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05128" cy="547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00"/>
                </a:lnSpc>
              </a:pPr>
            </a:p>
          </p:txBody>
        </p:sp>
      </p:grpSp>
      <p:grpSp>
        <p:nvGrpSpPr>
          <p:cNvPr id="6" name="Group 6"/>
          <p:cNvGrpSpPr/>
          <p:nvPr/>
        </p:nvGrpSpPr>
        <p:grpSpPr>
          <a:xfrm rot="0">
            <a:off x="17367864" y="1243254"/>
            <a:ext cx="399158" cy="63290"/>
            <a:chOff x="0" y="0"/>
            <a:chExt cx="105128" cy="1666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05128" cy="16669"/>
            </a:xfrm>
            <a:custGeom>
              <a:avLst/>
              <a:gdLst/>
              <a:ahLst/>
              <a:cxnLst/>
              <a:rect l="l" t="t" r="r" b="b"/>
              <a:pathLst>
                <a:path w="105128" h="16669">
                  <a:moveTo>
                    <a:pt x="0" y="0"/>
                  </a:moveTo>
                  <a:lnTo>
                    <a:pt x="105128" y="0"/>
                  </a:lnTo>
                  <a:lnTo>
                    <a:pt x="105128" y="16669"/>
                  </a:lnTo>
                  <a:lnTo>
                    <a:pt x="0" y="16669"/>
                  </a:lnTo>
                  <a:close/>
                </a:path>
              </a:pathLst>
            </a:custGeom>
            <a:gradFill rotWithShape="1">
              <a:gsLst>
                <a:gs pos="0">
                  <a:srgbClr val="006CCD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05128" cy="547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00"/>
                </a:lnSpc>
              </a:pPr>
            </a:p>
          </p:txBody>
        </p:sp>
      </p:grpSp>
      <p:sp>
        <p:nvSpPr>
          <p:cNvPr id="9" name="Freeform 9"/>
          <p:cNvSpPr/>
          <p:nvPr/>
        </p:nvSpPr>
        <p:spPr>
          <a:xfrm>
            <a:off x="17259300" y="9056569"/>
            <a:ext cx="403461" cy="403461"/>
          </a:xfrm>
          <a:custGeom>
            <a:avLst/>
            <a:gdLst/>
            <a:ahLst/>
            <a:cxnLst/>
            <a:rect l="l" t="t" r="r" b="b"/>
            <a:pathLst>
              <a:path w="403461" h="403461">
                <a:moveTo>
                  <a:pt x="0" y="0"/>
                </a:moveTo>
                <a:lnTo>
                  <a:pt x="403461" y="0"/>
                </a:lnTo>
                <a:lnTo>
                  <a:pt x="403461" y="403462"/>
                </a:lnTo>
                <a:lnTo>
                  <a:pt x="0" y="4034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AutoShape 10"/>
          <p:cNvSpPr/>
          <p:nvPr/>
        </p:nvSpPr>
        <p:spPr>
          <a:xfrm>
            <a:off x="-550598" y="1717649"/>
            <a:ext cx="19996945" cy="0"/>
          </a:xfrm>
          <a:prstGeom prst="line">
            <a:avLst/>
          </a:prstGeom>
          <a:ln w="38100" cap="flat">
            <a:gradFill>
              <a:gsLst>
                <a:gs pos="0">
                  <a:srgbClr val="006CCD">
                    <a:alpha val="0"/>
                  </a:srgbClr>
                </a:gs>
                <a:gs pos="50000">
                  <a:srgbClr val="3E67C8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</p:sp>
      <p:sp>
        <p:nvSpPr>
          <p:cNvPr id="11" name="Freeform 11"/>
          <p:cNvSpPr/>
          <p:nvPr/>
        </p:nvSpPr>
        <p:spPr>
          <a:xfrm>
            <a:off x="552801" y="147894"/>
            <a:ext cx="2616259" cy="1569755"/>
          </a:xfrm>
          <a:custGeom>
            <a:avLst/>
            <a:gdLst/>
            <a:ahLst/>
            <a:cxnLst/>
            <a:rect l="l" t="t" r="r" b="b"/>
            <a:pathLst>
              <a:path w="2616259" h="1569755">
                <a:moveTo>
                  <a:pt x="0" y="0"/>
                </a:moveTo>
                <a:lnTo>
                  <a:pt x="2616259" y="0"/>
                </a:lnTo>
                <a:lnTo>
                  <a:pt x="2616259" y="1569755"/>
                </a:lnTo>
                <a:lnTo>
                  <a:pt x="0" y="156975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12" name="Group 12"/>
          <p:cNvGrpSpPr/>
          <p:nvPr/>
        </p:nvGrpSpPr>
        <p:grpSpPr>
          <a:xfrm rot="0">
            <a:off x="1348942" y="3837535"/>
            <a:ext cx="7795058" cy="778045"/>
            <a:chOff x="0" y="0"/>
            <a:chExt cx="1585003" cy="15820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585003" cy="158203"/>
            </a:xfrm>
            <a:custGeom>
              <a:avLst/>
              <a:gdLst/>
              <a:ahLst/>
              <a:cxnLst/>
              <a:rect l="l" t="t" r="r" b="b"/>
              <a:pathLst>
                <a:path w="1585003" h="158203">
                  <a:moveTo>
                    <a:pt x="0" y="0"/>
                  </a:moveTo>
                  <a:lnTo>
                    <a:pt x="1585003" y="0"/>
                  </a:lnTo>
                  <a:lnTo>
                    <a:pt x="1585003" y="158203"/>
                  </a:lnTo>
                  <a:lnTo>
                    <a:pt x="0" y="158203"/>
                  </a:lnTo>
                  <a:close/>
                </a:path>
              </a:pathLst>
            </a:custGeom>
            <a:gradFill rotWithShape="1">
              <a:gsLst>
                <a:gs pos="0">
                  <a:srgbClr val="006CCD">
                    <a:alpha val="100000"/>
                  </a:srgbClr>
                </a:gs>
                <a:gs pos="100000">
                  <a:srgbClr val="BF5EA4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1585003" cy="196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00"/>
                </a:lnSpc>
              </a:pPr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957214" y="1985985"/>
            <a:ext cx="20082520" cy="826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70"/>
              </a:lnSpc>
            </a:pPr>
            <a:r>
              <a:rPr lang="en-US" sz="6710" b="1">
                <a:solidFill>
                  <a:srgbClr val="3E67C8"/>
                </a:solidFill>
                <a:latin typeface="Montserrat Ultra-Bold" panose="00000900000000000000"/>
                <a:ea typeface="Montserrat Ultra-Bold" panose="00000900000000000000"/>
                <a:cs typeface="Montserrat Ultra-Bold" panose="00000900000000000000"/>
                <a:sym typeface="Montserrat Ultra-Bold" panose="00000900000000000000"/>
              </a:rPr>
              <a:t>U-Net </a:t>
            </a:r>
            <a:r>
              <a:rPr lang="en-US" sz="6710" b="1">
                <a:solidFill>
                  <a:srgbClr val="3E67C8"/>
                </a:solidFill>
                <a:latin typeface="Montserrat Ultra-Bold" panose="00000900000000000000"/>
                <a:ea typeface="Montserrat Ultra-Bold" panose="00000900000000000000"/>
                <a:cs typeface="Montserrat Ultra-Bold" panose="00000900000000000000"/>
                <a:sym typeface="Montserrat Ultra-Bold" panose="00000900000000000000"/>
              </a:rPr>
              <a:t> </a:t>
            </a:r>
            <a:endParaRPr lang="en-US" sz="6710" b="1">
              <a:solidFill>
                <a:srgbClr val="3E67C8"/>
              </a:solidFill>
              <a:latin typeface="Montserrat Ultra-Bold" panose="00000900000000000000"/>
              <a:ea typeface="Montserrat Ultra-Bold" panose="00000900000000000000"/>
              <a:cs typeface="Montserrat Ultra-Bold" panose="00000900000000000000"/>
              <a:sym typeface="Montserrat Ultra-Bold" panose="00000900000000000000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3505560" y="2308199"/>
            <a:ext cx="14261461" cy="1454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525"/>
              </a:lnSpc>
            </a:pPr>
            <a:r>
              <a:rPr lang="en-US" sz="6210">
                <a:solidFill>
                  <a:srgbClr val="3E67C8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Why Is U-Net Used in Diffusion Models?</a:t>
            </a:r>
            <a:endParaRPr lang="en-US" sz="6210">
              <a:solidFill>
                <a:srgbClr val="3E67C8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607537" y="3970227"/>
            <a:ext cx="7536463" cy="4991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80"/>
              </a:lnSpc>
            </a:pPr>
            <a:r>
              <a:rPr lang="en-US" sz="3240" b="1">
                <a:solidFill>
                  <a:srgbClr val="FFFFFF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Stability in Training</a:t>
            </a:r>
            <a:endParaRPr lang="en-US" sz="3240" b="1">
              <a:solidFill>
                <a:srgbClr val="FFFFFF"/>
              </a:solidFill>
              <a:latin typeface="Montserrat Bold" panose="00000800000000000000"/>
              <a:ea typeface="Montserrat Bold" panose="00000800000000000000"/>
              <a:cs typeface="Montserrat Bold" panose="00000800000000000000"/>
              <a:sym typeface="Montserrat Bold" panose="00000800000000000000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348942" y="5349005"/>
            <a:ext cx="15139207" cy="3265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62940" lvl="1" indent="-331470" algn="l">
              <a:lnSpc>
                <a:spcPts val="4300"/>
              </a:lnSpc>
              <a:buFont typeface="Arial" panose="020B0604020202020204"/>
              <a:buChar char="•"/>
            </a:pPr>
            <a:r>
              <a:rPr lang="en-US" sz="307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Unlike GANs, diffusion models with U-Net are more stable since they                          do not involve adversarial training.</a:t>
            </a:r>
            <a:endParaRPr lang="en-US" sz="3070">
              <a:solidFill>
                <a:srgbClr val="000000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algn="l">
              <a:lnSpc>
                <a:spcPts val="4300"/>
              </a:lnSpc>
            </a:pPr>
          </a:p>
          <a:p>
            <a:pPr marL="662940" lvl="1" indent="-331470" algn="l">
              <a:lnSpc>
                <a:spcPts val="4300"/>
              </a:lnSpc>
              <a:buFont typeface="Arial" panose="020B0604020202020204"/>
              <a:buChar char="•"/>
            </a:pPr>
            <a:r>
              <a:rPr lang="en-US" sz="307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The hierarchical structure of U-Net allows gradual noise removal, making       training easier.</a:t>
            </a:r>
            <a:endParaRPr lang="en-US" sz="3070">
              <a:solidFill>
                <a:srgbClr val="000000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algn="l">
              <a:lnSpc>
                <a:spcPts val="4300"/>
              </a:lnSpc>
            </a:p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17367864" y="1100865"/>
            <a:ext cx="399158" cy="63290"/>
            <a:chOff x="0" y="0"/>
            <a:chExt cx="105128" cy="1666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5128" cy="16669"/>
            </a:xfrm>
            <a:custGeom>
              <a:avLst/>
              <a:gdLst/>
              <a:ahLst/>
              <a:cxnLst/>
              <a:rect l="l" t="t" r="r" b="b"/>
              <a:pathLst>
                <a:path w="105128" h="16669">
                  <a:moveTo>
                    <a:pt x="0" y="0"/>
                  </a:moveTo>
                  <a:lnTo>
                    <a:pt x="105128" y="0"/>
                  </a:lnTo>
                  <a:lnTo>
                    <a:pt x="105128" y="16669"/>
                  </a:lnTo>
                  <a:lnTo>
                    <a:pt x="0" y="16669"/>
                  </a:lnTo>
                  <a:close/>
                </a:path>
              </a:pathLst>
            </a:custGeom>
            <a:gradFill rotWithShape="1">
              <a:gsLst>
                <a:gs pos="0">
                  <a:srgbClr val="006CCD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05128" cy="547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00"/>
                </a:lnSpc>
              </a:pPr>
            </a:p>
          </p:txBody>
        </p:sp>
      </p:grpSp>
      <p:grpSp>
        <p:nvGrpSpPr>
          <p:cNvPr id="6" name="Group 6"/>
          <p:cNvGrpSpPr/>
          <p:nvPr/>
        </p:nvGrpSpPr>
        <p:grpSpPr>
          <a:xfrm rot="0">
            <a:off x="17367864" y="1243254"/>
            <a:ext cx="399158" cy="63290"/>
            <a:chOff x="0" y="0"/>
            <a:chExt cx="105128" cy="1666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05128" cy="16669"/>
            </a:xfrm>
            <a:custGeom>
              <a:avLst/>
              <a:gdLst/>
              <a:ahLst/>
              <a:cxnLst/>
              <a:rect l="l" t="t" r="r" b="b"/>
              <a:pathLst>
                <a:path w="105128" h="16669">
                  <a:moveTo>
                    <a:pt x="0" y="0"/>
                  </a:moveTo>
                  <a:lnTo>
                    <a:pt x="105128" y="0"/>
                  </a:lnTo>
                  <a:lnTo>
                    <a:pt x="105128" y="16669"/>
                  </a:lnTo>
                  <a:lnTo>
                    <a:pt x="0" y="16669"/>
                  </a:lnTo>
                  <a:close/>
                </a:path>
              </a:pathLst>
            </a:custGeom>
            <a:gradFill rotWithShape="1">
              <a:gsLst>
                <a:gs pos="0">
                  <a:srgbClr val="006CCD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05128" cy="547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00"/>
                </a:lnSpc>
              </a:pPr>
            </a:p>
          </p:txBody>
        </p:sp>
      </p:grpSp>
      <p:sp>
        <p:nvSpPr>
          <p:cNvPr id="9" name="Freeform 9"/>
          <p:cNvSpPr/>
          <p:nvPr/>
        </p:nvSpPr>
        <p:spPr>
          <a:xfrm>
            <a:off x="17259300" y="9056569"/>
            <a:ext cx="403461" cy="403461"/>
          </a:xfrm>
          <a:custGeom>
            <a:avLst/>
            <a:gdLst/>
            <a:ahLst/>
            <a:cxnLst/>
            <a:rect l="l" t="t" r="r" b="b"/>
            <a:pathLst>
              <a:path w="403461" h="403461">
                <a:moveTo>
                  <a:pt x="0" y="0"/>
                </a:moveTo>
                <a:lnTo>
                  <a:pt x="403461" y="0"/>
                </a:lnTo>
                <a:lnTo>
                  <a:pt x="403461" y="403462"/>
                </a:lnTo>
                <a:lnTo>
                  <a:pt x="0" y="4034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AutoShape 10"/>
          <p:cNvSpPr/>
          <p:nvPr/>
        </p:nvSpPr>
        <p:spPr>
          <a:xfrm>
            <a:off x="-550598" y="1717649"/>
            <a:ext cx="19996945" cy="0"/>
          </a:xfrm>
          <a:prstGeom prst="line">
            <a:avLst/>
          </a:prstGeom>
          <a:ln w="38100" cap="flat">
            <a:gradFill>
              <a:gsLst>
                <a:gs pos="0">
                  <a:srgbClr val="006CCD">
                    <a:alpha val="0"/>
                  </a:srgbClr>
                </a:gs>
                <a:gs pos="50000">
                  <a:srgbClr val="3E67C8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</p:sp>
      <p:sp>
        <p:nvSpPr>
          <p:cNvPr id="11" name="Freeform 11"/>
          <p:cNvSpPr/>
          <p:nvPr/>
        </p:nvSpPr>
        <p:spPr>
          <a:xfrm>
            <a:off x="552801" y="147894"/>
            <a:ext cx="2616259" cy="1569755"/>
          </a:xfrm>
          <a:custGeom>
            <a:avLst/>
            <a:gdLst/>
            <a:ahLst/>
            <a:cxnLst/>
            <a:rect l="l" t="t" r="r" b="b"/>
            <a:pathLst>
              <a:path w="2616259" h="1569755">
                <a:moveTo>
                  <a:pt x="0" y="0"/>
                </a:moveTo>
                <a:lnTo>
                  <a:pt x="2616259" y="0"/>
                </a:lnTo>
                <a:lnTo>
                  <a:pt x="2616259" y="1569755"/>
                </a:lnTo>
                <a:lnTo>
                  <a:pt x="0" y="156975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957214" y="2352528"/>
            <a:ext cx="10304181" cy="10372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75"/>
              </a:lnSpc>
            </a:pPr>
            <a:r>
              <a:rPr lang="en-US" sz="8510" b="1">
                <a:solidFill>
                  <a:srgbClr val="3E67C8"/>
                </a:solidFill>
                <a:latin typeface="Montserrat Ultra-Bold" panose="00000900000000000000"/>
                <a:ea typeface="Montserrat Ultra-Bold" panose="00000900000000000000"/>
                <a:cs typeface="Montserrat Ultra-Bold" panose="00000900000000000000"/>
                <a:sym typeface="Montserrat Ultra-Bold" panose="00000900000000000000"/>
              </a:rPr>
              <a:t>The Foundations</a:t>
            </a:r>
            <a:r>
              <a:rPr lang="en-US" sz="8510" b="1">
                <a:solidFill>
                  <a:srgbClr val="3E67C8"/>
                </a:solidFill>
                <a:latin typeface="Montserrat Ultra-Bold" panose="00000900000000000000"/>
                <a:ea typeface="Montserrat Ultra-Bold" panose="00000900000000000000"/>
                <a:cs typeface="Montserrat Ultra-Bold" panose="00000900000000000000"/>
                <a:sym typeface="Montserrat Ultra-Bold" panose="00000900000000000000"/>
              </a:rPr>
              <a:t> </a:t>
            </a:r>
            <a:endParaRPr lang="en-US" sz="8510" b="1">
              <a:solidFill>
                <a:srgbClr val="3E67C8"/>
              </a:solidFill>
              <a:latin typeface="Montserrat Ultra-Bold" panose="00000900000000000000"/>
              <a:ea typeface="Montserrat Ultra-Bold" panose="00000900000000000000"/>
              <a:cs typeface="Montserrat Ultra-Bold" panose="00000900000000000000"/>
              <a:sym typeface="Montserrat Ultra-Bold" panose="00000900000000000000"/>
            </a:endParaRPr>
          </a:p>
        </p:txBody>
      </p:sp>
      <p:grpSp>
        <p:nvGrpSpPr>
          <p:cNvPr id="13" name="Group 13"/>
          <p:cNvGrpSpPr/>
          <p:nvPr/>
        </p:nvGrpSpPr>
        <p:grpSpPr>
          <a:xfrm rot="0">
            <a:off x="1873092" y="4566712"/>
            <a:ext cx="3345793" cy="600679"/>
            <a:chOff x="0" y="0"/>
            <a:chExt cx="881197" cy="158203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81197" cy="158203"/>
            </a:xfrm>
            <a:custGeom>
              <a:avLst/>
              <a:gdLst/>
              <a:ahLst/>
              <a:cxnLst/>
              <a:rect l="l" t="t" r="r" b="b"/>
              <a:pathLst>
                <a:path w="881197" h="158203">
                  <a:moveTo>
                    <a:pt x="0" y="0"/>
                  </a:moveTo>
                  <a:lnTo>
                    <a:pt x="881197" y="0"/>
                  </a:lnTo>
                  <a:lnTo>
                    <a:pt x="881197" y="158203"/>
                  </a:lnTo>
                  <a:lnTo>
                    <a:pt x="0" y="158203"/>
                  </a:lnTo>
                  <a:close/>
                </a:path>
              </a:pathLst>
            </a:custGeom>
            <a:gradFill rotWithShape="1">
              <a:gsLst>
                <a:gs pos="0">
                  <a:srgbClr val="006CCD">
                    <a:alpha val="100000"/>
                  </a:srgbClr>
                </a:gs>
                <a:gs pos="100000">
                  <a:srgbClr val="BF5EA4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881197" cy="196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00"/>
                </a:lnSpc>
              </a:pPr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1220978" y="5411210"/>
            <a:ext cx="4729246" cy="2725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75"/>
              </a:lnSpc>
            </a:pPr>
          </a:p>
        </p:txBody>
      </p:sp>
      <p:sp>
        <p:nvSpPr>
          <p:cNvPr id="17" name="TextBox 17"/>
          <p:cNvSpPr txBox="1"/>
          <p:nvPr/>
        </p:nvSpPr>
        <p:spPr>
          <a:xfrm>
            <a:off x="2109505" y="4666983"/>
            <a:ext cx="2872968" cy="3906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50"/>
              </a:lnSpc>
            </a:pPr>
            <a:r>
              <a:rPr lang="en-US" sz="2500" b="1">
                <a:solidFill>
                  <a:srgbClr val="FFFFFF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Autoencoders</a:t>
            </a:r>
            <a:endParaRPr lang="en-US" sz="2500" b="1">
              <a:solidFill>
                <a:srgbClr val="FFFFFF"/>
              </a:solidFill>
              <a:latin typeface="Montserrat Bold" panose="00000800000000000000"/>
              <a:ea typeface="Montserrat Bold" panose="00000800000000000000"/>
              <a:cs typeface="Montserrat Bold" panose="00000800000000000000"/>
              <a:sym typeface="Montserrat Bold" panose="00000800000000000000"/>
            </a:endParaRPr>
          </a:p>
        </p:txBody>
      </p:sp>
      <p:grpSp>
        <p:nvGrpSpPr>
          <p:cNvPr id="18" name="Group 18"/>
          <p:cNvGrpSpPr/>
          <p:nvPr/>
        </p:nvGrpSpPr>
        <p:grpSpPr>
          <a:xfrm rot="0">
            <a:off x="7500137" y="4566712"/>
            <a:ext cx="3345793" cy="600679"/>
            <a:chOff x="0" y="0"/>
            <a:chExt cx="881197" cy="158203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81197" cy="158203"/>
            </a:xfrm>
            <a:custGeom>
              <a:avLst/>
              <a:gdLst/>
              <a:ahLst/>
              <a:cxnLst/>
              <a:rect l="l" t="t" r="r" b="b"/>
              <a:pathLst>
                <a:path w="881197" h="158203">
                  <a:moveTo>
                    <a:pt x="0" y="0"/>
                  </a:moveTo>
                  <a:lnTo>
                    <a:pt x="881197" y="0"/>
                  </a:lnTo>
                  <a:lnTo>
                    <a:pt x="881197" y="158203"/>
                  </a:lnTo>
                  <a:lnTo>
                    <a:pt x="0" y="158203"/>
                  </a:lnTo>
                  <a:close/>
                </a:path>
              </a:pathLst>
            </a:custGeom>
            <a:gradFill rotWithShape="1">
              <a:gsLst>
                <a:gs pos="0">
                  <a:srgbClr val="006CCD">
                    <a:alpha val="100000"/>
                  </a:srgbClr>
                </a:gs>
                <a:gs pos="100000">
                  <a:srgbClr val="BF5EA4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881197" cy="196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00"/>
                </a:lnSpc>
              </a:pPr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7648254" y="4666983"/>
            <a:ext cx="3128782" cy="3906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50"/>
              </a:lnSpc>
            </a:pPr>
            <a:r>
              <a:rPr lang="en-US" sz="2500" b="1">
                <a:solidFill>
                  <a:srgbClr val="FFFFFF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Latent Space</a:t>
            </a:r>
            <a:endParaRPr lang="en-US" sz="2500" b="1">
              <a:solidFill>
                <a:srgbClr val="FFFFFF"/>
              </a:solidFill>
              <a:latin typeface="Montserrat Bold" panose="00000800000000000000"/>
              <a:ea typeface="Montserrat Bold" panose="00000800000000000000"/>
              <a:cs typeface="Montserrat Bold" panose="00000800000000000000"/>
              <a:sym typeface="Montserrat Bold" panose="00000800000000000000"/>
            </a:endParaRPr>
          </a:p>
        </p:txBody>
      </p:sp>
      <p:grpSp>
        <p:nvGrpSpPr>
          <p:cNvPr id="22" name="Group 22"/>
          <p:cNvGrpSpPr/>
          <p:nvPr/>
        </p:nvGrpSpPr>
        <p:grpSpPr>
          <a:xfrm rot="0">
            <a:off x="3482385" y="6986187"/>
            <a:ext cx="5686831" cy="566060"/>
            <a:chOff x="0" y="0"/>
            <a:chExt cx="1497766" cy="149086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497766" cy="149086"/>
            </a:xfrm>
            <a:custGeom>
              <a:avLst/>
              <a:gdLst/>
              <a:ahLst/>
              <a:cxnLst/>
              <a:rect l="l" t="t" r="r" b="b"/>
              <a:pathLst>
                <a:path w="1497766" h="149086">
                  <a:moveTo>
                    <a:pt x="0" y="0"/>
                  </a:moveTo>
                  <a:lnTo>
                    <a:pt x="1497766" y="0"/>
                  </a:lnTo>
                  <a:lnTo>
                    <a:pt x="1497766" y="149086"/>
                  </a:lnTo>
                  <a:lnTo>
                    <a:pt x="0" y="149086"/>
                  </a:lnTo>
                  <a:close/>
                </a:path>
              </a:pathLst>
            </a:custGeom>
            <a:gradFill rotWithShape="1">
              <a:gsLst>
                <a:gs pos="0">
                  <a:srgbClr val="006CCD">
                    <a:alpha val="100000"/>
                  </a:srgbClr>
                </a:gs>
                <a:gs pos="100000">
                  <a:srgbClr val="BF5EA4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24" name="TextBox 24"/>
            <p:cNvSpPr txBox="1"/>
            <p:nvPr/>
          </p:nvSpPr>
          <p:spPr>
            <a:xfrm>
              <a:off x="0" y="-38100"/>
              <a:ext cx="1497766" cy="1871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00"/>
                </a:lnSpc>
              </a:pPr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3599321" y="7078341"/>
            <a:ext cx="5660949" cy="3722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25"/>
              </a:lnSpc>
            </a:pPr>
            <a:r>
              <a:rPr lang="en-US" sz="2400" b="1">
                <a:solidFill>
                  <a:srgbClr val="FFFFFF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Variational AutoEncoders (VAEs)</a:t>
            </a:r>
            <a:endParaRPr lang="en-US" sz="2400" b="1">
              <a:solidFill>
                <a:srgbClr val="FFFFFF"/>
              </a:solidFill>
              <a:latin typeface="Montserrat Bold" panose="00000800000000000000"/>
              <a:ea typeface="Montserrat Bold" panose="00000800000000000000"/>
              <a:cs typeface="Montserrat Bold" panose="00000800000000000000"/>
              <a:sym typeface="Montserrat Bold" panose="00000800000000000000"/>
            </a:endParaRPr>
          </a:p>
        </p:txBody>
      </p:sp>
    </p:spTree>
  </p:cSld>
  <p:clrMapOvr>
    <a:masterClrMapping/>
  </p:clrMapOvr>
  <p:transition spd="slow">
    <p:push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17367864" y="1100865"/>
            <a:ext cx="399158" cy="63290"/>
            <a:chOff x="0" y="0"/>
            <a:chExt cx="105128" cy="1666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5128" cy="16669"/>
            </a:xfrm>
            <a:custGeom>
              <a:avLst/>
              <a:gdLst/>
              <a:ahLst/>
              <a:cxnLst/>
              <a:rect l="l" t="t" r="r" b="b"/>
              <a:pathLst>
                <a:path w="105128" h="16669">
                  <a:moveTo>
                    <a:pt x="0" y="0"/>
                  </a:moveTo>
                  <a:lnTo>
                    <a:pt x="105128" y="0"/>
                  </a:lnTo>
                  <a:lnTo>
                    <a:pt x="105128" y="16669"/>
                  </a:lnTo>
                  <a:lnTo>
                    <a:pt x="0" y="16669"/>
                  </a:lnTo>
                  <a:close/>
                </a:path>
              </a:pathLst>
            </a:custGeom>
            <a:gradFill rotWithShape="1">
              <a:gsLst>
                <a:gs pos="0">
                  <a:srgbClr val="006CCD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05128" cy="547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00"/>
                </a:lnSpc>
              </a:pPr>
            </a:p>
          </p:txBody>
        </p:sp>
      </p:grpSp>
      <p:grpSp>
        <p:nvGrpSpPr>
          <p:cNvPr id="6" name="Group 6"/>
          <p:cNvGrpSpPr/>
          <p:nvPr/>
        </p:nvGrpSpPr>
        <p:grpSpPr>
          <a:xfrm rot="0">
            <a:off x="17367864" y="1243254"/>
            <a:ext cx="399158" cy="63290"/>
            <a:chOff x="0" y="0"/>
            <a:chExt cx="105128" cy="1666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05128" cy="16669"/>
            </a:xfrm>
            <a:custGeom>
              <a:avLst/>
              <a:gdLst/>
              <a:ahLst/>
              <a:cxnLst/>
              <a:rect l="l" t="t" r="r" b="b"/>
              <a:pathLst>
                <a:path w="105128" h="16669">
                  <a:moveTo>
                    <a:pt x="0" y="0"/>
                  </a:moveTo>
                  <a:lnTo>
                    <a:pt x="105128" y="0"/>
                  </a:lnTo>
                  <a:lnTo>
                    <a:pt x="105128" y="16669"/>
                  </a:lnTo>
                  <a:lnTo>
                    <a:pt x="0" y="16669"/>
                  </a:lnTo>
                  <a:close/>
                </a:path>
              </a:pathLst>
            </a:custGeom>
            <a:gradFill rotWithShape="1">
              <a:gsLst>
                <a:gs pos="0">
                  <a:srgbClr val="006CCD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05128" cy="547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00"/>
                </a:lnSpc>
              </a:pPr>
            </a:p>
          </p:txBody>
        </p:sp>
      </p:grpSp>
      <p:sp>
        <p:nvSpPr>
          <p:cNvPr id="9" name="Freeform 9"/>
          <p:cNvSpPr/>
          <p:nvPr/>
        </p:nvSpPr>
        <p:spPr>
          <a:xfrm>
            <a:off x="17259300" y="9056569"/>
            <a:ext cx="403461" cy="403461"/>
          </a:xfrm>
          <a:custGeom>
            <a:avLst/>
            <a:gdLst/>
            <a:ahLst/>
            <a:cxnLst/>
            <a:rect l="l" t="t" r="r" b="b"/>
            <a:pathLst>
              <a:path w="403461" h="403461">
                <a:moveTo>
                  <a:pt x="0" y="0"/>
                </a:moveTo>
                <a:lnTo>
                  <a:pt x="403461" y="0"/>
                </a:lnTo>
                <a:lnTo>
                  <a:pt x="403461" y="403462"/>
                </a:lnTo>
                <a:lnTo>
                  <a:pt x="0" y="4034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AutoShape 10"/>
          <p:cNvSpPr/>
          <p:nvPr/>
        </p:nvSpPr>
        <p:spPr>
          <a:xfrm>
            <a:off x="-550598" y="1717649"/>
            <a:ext cx="19996945" cy="0"/>
          </a:xfrm>
          <a:prstGeom prst="line">
            <a:avLst/>
          </a:prstGeom>
          <a:ln w="38100" cap="flat">
            <a:gradFill>
              <a:gsLst>
                <a:gs pos="0">
                  <a:srgbClr val="006CCD">
                    <a:alpha val="0"/>
                  </a:srgbClr>
                </a:gs>
                <a:gs pos="50000">
                  <a:srgbClr val="3E67C8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</p:sp>
      <p:sp>
        <p:nvSpPr>
          <p:cNvPr id="11" name="Freeform 11"/>
          <p:cNvSpPr/>
          <p:nvPr/>
        </p:nvSpPr>
        <p:spPr>
          <a:xfrm>
            <a:off x="552801" y="147894"/>
            <a:ext cx="2616259" cy="1569755"/>
          </a:xfrm>
          <a:custGeom>
            <a:avLst/>
            <a:gdLst/>
            <a:ahLst/>
            <a:cxnLst/>
            <a:rect l="l" t="t" r="r" b="b"/>
            <a:pathLst>
              <a:path w="2616259" h="1569755">
                <a:moveTo>
                  <a:pt x="0" y="0"/>
                </a:moveTo>
                <a:lnTo>
                  <a:pt x="2616259" y="0"/>
                </a:lnTo>
                <a:lnTo>
                  <a:pt x="2616259" y="1569755"/>
                </a:lnTo>
                <a:lnTo>
                  <a:pt x="0" y="156975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12" name="Group 12"/>
          <p:cNvGrpSpPr/>
          <p:nvPr/>
        </p:nvGrpSpPr>
        <p:grpSpPr>
          <a:xfrm rot="0">
            <a:off x="1348942" y="3837535"/>
            <a:ext cx="11333748" cy="778045"/>
            <a:chOff x="0" y="0"/>
            <a:chExt cx="2304541" cy="15820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304541" cy="158203"/>
            </a:xfrm>
            <a:custGeom>
              <a:avLst/>
              <a:gdLst/>
              <a:ahLst/>
              <a:cxnLst/>
              <a:rect l="l" t="t" r="r" b="b"/>
              <a:pathLst>
                <a:path w="2304541" h="158203">
                  <a:moveTo>
                    <a:pt x="0" y="0"/>
                  </a:moveTo>
                  <a:lnTo>
                    <a:pt x="2304541" y="0"/>
                  </a:lnTo>
                  <a:lnTo>
                    <a:pt x="2304541" y="158203"/>
                  </a:lnTo>
                  <a:lnTo>
                    <a:pt x="0" y="158203"/>
                  </a:lnTo>
                  <a:close/>
                </a:path>
              </a:pathLst>
            </a:custGeom>
            <a:gradFill rotWithShape="1">
              <a:gsLst>
                <a:gs pos="0">
                  <a:srgbClr val="006CCD">
                    <a:alpha val="100000"/>
                  </a:srgbClr>
                </a:gs>
                <a:gs pos="100000">
                  <a:srgbClr val="BF5EA4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2304541" cy="196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00"/>
                </a:lnSpc>
              </a:pPr>
            </a:p>
          </p:txBody>
        </p:sp>
      </p:grpSp>
      <p:sp>
        <p:nvSpPr>
          <p:cNvPr id="15" name="Freeform 15"/>
          <p:cNvSpPr/>
          <p:nvPr/>
        </p:nvSpPr>
        <p:spPr>
          <a:xfrm>
            <a:off x="1348942" y="4841642"/>
            <a:ext cx="15910358" cy="4947429"/>
          </a:xfrm>
          <a:custGeom>
            <a:avLst/>
            <a:gdLst/>
            <a:ahLst/>
            <a:cxnLst/>
            <a:rect l="l" t="t" r="r" b="b"/>
            <a:pathLst>
              <a:path w="15910358" h="4947429">
                <a:moveTo>
                  <a:pt x="0" y="0"/>
                </a:moveTo>
                <a:lnTo>
                  <a:pt x="15910358" y="0"/>
                </a:lnTo>
                <a:lnTo>
                  <a:pt x="15910358" y="4947429"/>
                </a:lnTo>
                <a:lnTo>
                  <a:pt x="0" y="494742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906" t="-4428" r="-1147" b="-4936"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957214" y="1985985"/>
            <a:ext cx="20082520" cy="826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70"/>
              </a:lnSpc>
            </a:pPr>
            <a:r>
              <a:rPr lang="en-US" sz="6710" b="1">
                <a:solidFill>
                  <a:srgbClr val="3E67C8"/>
                </a:solidFill>
                <a:latin typeface="Montserrat Ultra-Bold" panose="00000900000000000000"/>
                <a:ea typeface="Montserrat Ultra-Bold" panose="00000900000000000000"/>
                <a:cs typeface="Montserrat Ultra-Bold" panose="00000900000000000000"/>
                <a:sym typeface="Montserrat Ultra-Bold" panose="00000900000000000000"/>
              </a:rPr>
              <a:t>U-Net </a:t>
            </a:r>
            <a:r>
              <a:rPr lang="en-US" sz="6710" b="1">
                <a:solidFill>
                  <a:srgbClr val="3E67C8"/>
                </a:solidFill>
                <a:latin typeface="Montserrat Ultra-Bold" panose="00000900000000000000"/>
                <a:ea typeface="Montserrat Ultra-Bold" panose="00000900000000000000"/>
                <a:cs typeface="Montserrat Ultra-Bold" panose="00000900000000000000"/>
                <a:sym typeface="Montserrat Ultra-Bold" panose="00000900000000000000"/>
              </a:rPr>
              <a:t> </a:t>
            </a:r>
            <a:endParaRPr lang="en-US" sz="6710" b="1">
              <a:solidFill>
                <a:srgbClr val="3E67C8"/>
              </a:solidFill>
              <a:latin typeface="Montserrat Ultra-Bold" panose="00000900000000000000"/>
              <a:ea typeface="Montserrat Ultra-Bold" panose="00000900000000000000"/>
              <a:cs typeface="Montserrat Ultra-Bold" panose="00000900000000000000"/>
              <a:sym typeface="Montserrat Ultra-Bold" panose="00000900000000000000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3505560" y="2308199"/>
            <a:ext cx="14261461" cy="1454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525"/>
              </a:lnSpc>
            </a:pPr>
            <a:r>
              <a:rPr lang="en-US" sz="6210">
                <a:solidFill>
                  <a:srgbClr val="3E67C8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Why Is U-Net Used in Diffusion Models?</a:t>
            </a:r>
            <a:endParaRPr lang="en-US" sz="6210">
              <a:solidFill>
                <a:srgbClr val="3E67C8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607537" y="3970227"/>
            <a:ext cx="10098963" cy="4991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80"/>
              </a:lnSpc>
            </a:pPr>
            <a:r>
              <a:rPr lang="en-US" sz="3240" b="1">
                <a:solidFill>
                  <a:srgbClr val="FFFFFF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Summary of U-Net’s Role in Diffusion Models</a:t>
            </a:r>
            <a:endParaRPr lang="en-US" sz="3240" b="1">
              <a:solidFill>
                <a:srgbClr val="FFFFFF"/>
              </a:solidFill>
              <a:latin typeface="Montserrat Bold" panose="00000800000000000000"/>
              <a:ea typeface="Montserrat Bold" panose="00000800000000000000"/>
              <a:cs typeface="Montserrat Bold" panose="00000800000000000000"/>
              <a:sym typeface="Montserrat Bold" panose="00000800000000000000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17367864" y="1100865"/>
            <a:ext cx="399158" cy="63290"/>
            <a:chOff x="0" y="0"/>
            <a:chExt cx="105128" cy="1666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5128" cy="16669"/>
            </a:xfrm>
            <a:custGeom>
              <a:avLst/>
              <a:gdLst/>
              <a:ahLst/>
              <a:cxnLst/>
              <a:rect l="l" t="t" r="r" b="b"/>
              <a:pathLst>
                <a:path w="105128" h="16669">
                  <a:moveTo>
                    <a:pt x="0" y="0"/>
                  </a:moveTo>
                  <a:lnTo>
                    <a:pt x="105128" y="0"/>
                  </a:lnTo>
                  <a:lnTo>
                    <a:pt x="105128" y="16669"/>
                  </a:lnTo>
                  <a:lnTo>
                    <a:pt x="0" y="16669"/>
                  </a:lnTo>
                  <a:close/>
                </a:path>
              </a:pathLst>
            </a:custGeom>
            <a:gradFill rotWithShape="1">
              <a:gsLst>
                <a:gs pos="0">
                  <a:srgbClr val="006CCD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05128" cy="547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00"/>
                </a:lnSpc>
              </a:pPr>
            </a:p>
          </p:txBody>
        </p:sp>
      </p:grpSp>
      <p:grpSp>
        <p:nvGrpSpPr>
          <p:cNvPr id="6" name="Group 6"/>
          <p:cNvGrpSpPr/>
          <p:nvPr/>
        </p:nvGrpSpPr>
        <p:grpSpPr>
          <a:xfrm rot="0">
            <a:off x="17367864" y="1243254"/>
            <a:ext cx="399158" cy="63290"/>
            <a:chOff x="0" y="0"/>
            <a:chExt cx="105128" cy="1666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05128" cy="16669"/>
            </a:xfrm>
            <a:custGeom>
              <a:avLst/>
              <a:gdLst/>
              <a:ahLst/>
              <a:cxnLst/>
              <a:rect l="l" t="t" r="r" b="b"/>
              <a:pathLst>
                <a:path w="105128" h="16669">
                  <a:moveTo>
                    <a:pt x="0" y="0"/>
                  </a:moveTo>
                  <a:lnTo>
                    <a:pt x="105128" y="0"/>
                  </a:lnTo>
                  <a:lnTo>
                    <a:pt x="105128" y="16669"/>
                  </a:lnTo>
                  <a:lnTo>
                    <a:pt x="0" y="16669"/>
                  </a:lnTo>
                  <a:close/>
                </a:path>
              </a:pathLst>
            </a:custGeom>
            <a:gradFill rotWithShape="1">
              <a:gsLst>
                <a:gs pos="0">
                  <a:srgbClr val="006CCD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05128" cy="547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00"/>
                </a:lnSpc>
              </a:pPr>
            </a:p>
          </p:txBody>
        </p:sp>
      </p:grpSp>
      <p:sp>
        <p:nvSpPr>
          <p:cNvPr id="9" name="Freeform 9"/>
          <p:cNvSpPr/>
          <p:nvPr/>
        </p:nvSpPr>
        <p:spPr>
          <a:xfrm>
            <a:off x="17259300" y="9056569"/>
            <a:ext cx="403461" cy="403461"/>
          </a:xfrm>
          <a:custGeom>
            <a:avLst/>
            <a:gdLst/>
            <a:ahLst/>
            <a:cxnLst/>
            <a:rect l="l" t="t" r="r" b="b"/>
            <a:pathLst>
              <a:path w="403461" h="403461">
                <a:moveTo>
                  <a:pt x="0" y="0"/>
                </a:moveTo>
                <a:lnTo>
                  <a:pt x="403461" y="0"/>
                </a:lnTo>
                <a:lnTo>
                  <a:pt x="403461" y="403462"/>
                </a:lnTo>
                <a:lnTo>
                  <a:pt x="0" y="4034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AutoShape 10"/>
          <p:cNvSpPr/>
          <p:nvPr/>
        </p:nvSpPr>
        <p:spPr>
          <a:xfrm>
            <a:off x="-550598" y="1717649"/>
            <a:ext cx="19996945" cy="0"/>
          </a:xfrm>
          <a:prstGeom prst="line">
            <a:avLst/>
          </a:prstGeom>
          <a:ln w="38100" cap="flat">
            <a:gradFill>
              <a:gsLst>
                <a:gs pos="0">
                  <a:srgbClr val="006CCD">
                    <a:alpha val="0"/>
                  </a:srgbClr>
                </a:gs>
                <a:gs pos="50000">
                  <a:srgbClr val="3E67C8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</p:sp>
      <p:sp>
        <p:nvSpPr>
          <p:cNvPr id="11" name="Freeform 11"/>
          <p:cNvSpPr/>
          <p:nvPr/>
        </p:nvSpPr>
        <p:spPr>
          <a:xfrm>
            <a:off x="552801" y="147894"/>
            <a:ext cx="2616259" cy="1569755"/>
          </a:xfrm>
          <a:custGeom>
            <a:avLst/>
            <a:gdLst/>
            <a:ahLst/>
            <a:cxnLst/>
            <a:rect l="l" t="t" r="r" b="b"/>
            <a:pathLst>
              <a:path w="2616259" h="1569755">
                <a:moveTo>
                  <a:pt x="0" y="0"/>
                </a:moveTo>
                <a:lnTo>
                  <a:pt x="2616259" y="0"/>
                </a:lnTo>
                <a:lnTo>
                  <a:pt x="2616259" y="1569755"/>
                </a:lnTo>
                <a:lnTo>
                  <a:pt x="0" y="156975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12" name="Group 12"/>
          <p:cNvGrpSpPr/>
          <p:nvPr/>
        </p:nvGrpSpPr>
        <p:grpSpPr>
          <a:xfrm rot="0">
            <a:off x="1348942" y="4256635"/>
            <a:ext cx="8459799" cy="778045"/>
            <a:chOff x="0" y="0"/>
            <a:chExt cx="1720168" cy="15820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720168" cy="158203"/>
            </a:xfrm>
            <a:custGeom>
              <a:avLst/>
              <a:gdLst/>
              <a:ahLst/>
              <a:cxnLst/>
              <a:rect l="l" t="t" r="r" b="b"/>
              <a:pathLst>
                <a:path w="1720168" h="158203">
                  <a:moveTo>
                    <a:pt x="0" y="0"/>
                  </a:moveTo>
                  <a:lnTo>
                    <a:pt x="1720168" y="0"/>
                  </a:lnTo>
                  <a:lnTo>
                    <a:pt x="1720168" y="158203"/>
                  </a:lnTo>
                  <a:lnTo>
                    <a:pt x="0" y="158203"/>
                  </a:lnTo>
                  <a:close/>
                </a:path>
              </a:pathLst>
            </a:custGeom>
            <a:gradFill rotWithShape="1">
              <a:gsLst>
                <a:gs pos="0">
                  <a:srgbClr val="006CCD">
                    <a:alpha val="100000"/>
                  </a:srgbClr>
                </a:gs>
                <a:gs pos="100000">
                  <a:srgbClr val="BF5EA4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1720168" cy="196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00"/>
                </a:lnSpc>
              </a:pPr>
            </a:p>
          </p:txBody>
        </p:sp>
      </p:grpSp>
      <p:sp>
        <p:nvSpPr>
          <p:cNvPr id="15" name="Freeform 15"/>
          <p:cNvSpPr/>
          <p:nvPr/>
        </p:nvSpPr>
        <p:spPr>
          <a:xfrm>
            <a:off x="7120997" y="6514640"/>
            <a:ext cx="3060206" cy="770281"/>
          </a:xfrm>
          <a:custGeom>
            <a:avLst/>
            <a:gdLst/>
            <a:ahLst/>
            <a:cxnLst/>
            <a:rect l="l" t="t" r="r" b="b"/>
            <a:pathLst>
              <a:path w="3060206" h="770281">
                <a:moveTo>
                  <a:pt x="0" y="0"/>
                </a:moveTo>
                <a:lnTo>
                  <a:pt x="3060205" y="0"/>
                </a:lnTo>
                <a:lnTo>
                  <a:pt x="3060205" y="770281"/>
                </a:lnTo>
                <a:lnTo>
                  <a:pt x="0" y="77028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3581" t="-26977" r="-16410" b="-31474"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957214" y="1985985"/>
            <a:ext cx="17703056" cy="15096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05"/>
              </a:lnSpc>
            </a:pPr>
            <a:r>
              <a:rPr lang="en-US" sz="6410" b="1">
                <a:solidFill>
                  <a:srgbClr val="3E67C8"/>
                </a:solidFill>
                <a:latin typeface="Montserrat Ultra-Bold" panose="00000900000000000000"/>
                <a:ea typeface="Montserrat Ultra-Bold" panose="00000900000000000000"/>
                <a:cs typeface="Montserrat Ultra-Bold" panose="00000900000000000000"/>
                <a:sym typeface="Montserrat Ultra-Bold" panose="00000900000000000000"/>
              </a:rPr>
              <a:t>Mathematical Formulation of Diffusion Models</a:t>
            </a:r>
            <a:endParaRPr lang="en-US" sz="6410" b="1">
              <a:solidFill>
                <a:srgbClr val="3E67C8"/>
              </a:solidFill>
              <a:latin typeface="Montserrat Ultra-Bold" panose="00000900000000000000"/>
              <a:ea typeface="Montserrat Ultra-Bold" panose="00000900000000000000"/>
              <a:cs typeface="Montserrat Ultra-Bold" panose="00000900000000000000"/>
              <a:sym typeface="Montserrat Ultra-Bold" panose="00000900000000000000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3776225" y="2640514"/>
            <a:ext cx="14261461" cy="1454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525"/>
              </a:lnSpc>
            </a:pPr>
            <a:r>
              <a:rPr lang="en-US" sz="6210">
                <a:solidFill>
                  <a:srgbClr val="3E67C8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stochastic differential equations (SDEs) and score matching</a:t>
            </a:r>
            <a:endParaRPr lang="en-US" sz="6210">
              <a:solidFill>
                <a:srgbClr val="3E67C8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607537" y="4389327"/>
            <a:ext cx="8573665" cy="4991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80"/>
              </a:lnSpc>
            </a:pPr>
            <a:r>
              <a:rPr lang="en-US" sz="3240" b="1">
                <a:solidFill>
                  <a:srgbClr val="FFFFFF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Score Matching in Diffusion Models</a:t>
            </a:r>
            <a:endParaRPr lang="en-US" sz="3240" b="1">
              <a:solidFill>
                <a:srgbClr val="FFFFFF"/>
              </a:solidFill>
              <a:latin typeface="Montserrat Bold" panose="00000800000000000000"/>
              <a:ea typeface="Montserrat Bold" panose="00000800000000000000"/>
              <a:cs typeface="Montserrat Bold" panose="00000800000000000000"/>
              <a:sym typeface="Montserrat Bold" panose="00000800000000000000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550673" y="5253755"/>
            <a:ext cx="15910358" cy="4894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00"/>
              </a:lnSpc>
            </a:pPr>
            <a:r>
              <a:rPr lang="en-US" sz="3070" b="1">
                <a:solidFill>
                  <a:srgbClr val="000000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Understanding the Score Function</a:t>
            </a:r>
            <a:endParaRPr lang="en-US" sz="3070" b="1">
              <a:solidFill>
                <a:srgbClr val="000000"/>
              </a:solidFill>
              <a:latin typeface="Poppins Bold" panose="00000800000000000000"/>
              <a:ea typeface="Poppins Bold" panose="00000800000000000000"/>
              <a:cs typeface="Poppins Bold" panose="00000800000000000000"/>
              <a:sym typeface="Poppins Bold" panose="00000800000000000000"/>
            </a:endParaRPr>
          </a:p>
          <a:p>
            <a:pPr algn="l">
              <a:lnSpc>
                <a:spcPts val="4300"/>
              </a:lnSpc>
            </a:pPr>
            <a:r>
              <a:rPr lang="en-US" sz="307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The goal of a diffusion model is to learn the gradient of the log probability distribution of data:</a:t>
            </a:r>
            <a:endParaRPr lang="en-US" sz="3070">
              <a:solidFill>
                <a:srgbClr val="000000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algn="l">
              <a:lnSpc>
                <a:spcPts val="4300"/>
              </a:lnSpc>
            </a:pPr>
          </a:p>
          <a:p>
            <a:pPr algn="l">
              <a:lnSpc>
                <a:spcPts val="4300"/>
              </a:lnSpc>
            </a:pPr>
            <a:r>
              <a:rPr lang="en-US" sz="307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This function, called the score function, tells us the direction in which data points should be moved to increase their probability under the true data distribution.</a:t>
            </a:r>
            <a:endParaRPr lang="en-US" sz="3070">
              <a:solidFill>
                <a:srgbClr val="000000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algn="l">
              <a:lnSpc>
                <a:spcPts val="4300"/>
              </a:lnSpc>
            </a:pPr>
            <a:r>
              <a:rPr lang="en-US" sz="307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Since we do not know p(x), we train a model ϵθ(xt,t) to approximate the noise added at each timestep.</a:t>
            </a:r>
            <a:endParaRPr lang="en-US" sz="3070">
              <a:solidFill>
                <a:srgbClr val="000000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algn="l">
              <a:lnSpc>
                <a:spcPts val="4300"/>
              </a:lnSpc>
            </a:p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17367864" y="1100865"/>
            <a:ext cx="399158" cy="63290"/>
            <a:chOff x="0" y="0"/>
            <a:chExt cx="105128" cy="1666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5128" cy="16669"/>
            </a:xfrm>
            <a:custGeom>
              <a:avLst/>
              <a:gdLst/>
              <a:ahLst/>
              <a:cxnLst/>
              <a:rect l="l" t="t" r="r" b="b"/>
              <a:pathLst>
                <a:path w="105128" h="16669">
                  <a:moveTo>
                    <a:pt x="0" y="0"/>
                  </a:moveTo>
                  <a:lnTo>
                    <a:pt x="105128" y="0"/>
                  </a:lnTo>
                  <a:lnTo>
                    <a:pt x="105128" y="16669"/>
                  </a:lnTo>
                  <a:lnTo>
                    <a:pt x="0" y="16669"/>
                  </a:lnTo>
                  <a:close/>
                </a:path>
              </a:pathLst>
            </a:custGeom>
            <a:gradFill rotWithShape="1">
              <a:gsLst>
                <a:gs pos="0">
                  <a:srgbClr val="006CCD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05128" cy="547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00"/>
                </a:lnSpc>
              </a:pPr>
            </a:p>
          </p:txBody>
        </p:sp>
      </p:grpSp>
      <p:grpSp>
        <p:nvGrpSpPr>
          <p:cNvPr id="6" name="Group 6"/>
          <p:cNvGrpSpPr/>
          <p:nvPr/>
        </p:nvGrpSpPr>
        <p:grpSpPr>
          <a:xfrm rot="0">
            <a:off x="17367864" y="1243254"/>
            <a:ext cx="399158" cy="63290"/>
            <a:chOff x="0" y="0"/>
            <a:chExt cx="105128" cy="1666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05128" cy="16669"/>
            </a:xfrm>
            <a:custGeom>
              <a:avLst/>
              <a:gdLst/>
              <a:ahLst/>
              <a:cxnLst/>
              <a:rect l="l" t="t" r="r" b="b"/>
              <a:pathLst>
                <a:path w="105128" h="16669">
                  <a:moveTo>
                    <a:pt x="0" y="0"/>
                  </a:moveTo>
                  <a:lnTo>
                    <a:pt x="105128" y="0"/>
                  </a:lnTo>
                  <a:lnTo>
                    <a:pt x="105128" y="16669"/>
                  </a:lnTo>
                  <a:lnTo>
                    <a:pt x="0" y="16669"/>
                  </a:lnTo>
                  <a:close/>
                </a:path>
              </a:pathLst>
            </a:custGeom>
            <a:gradFill rotWithShape="1">
              <a:gsLst>
                <a:gs pos="0">
                  <a:srgbClr val="006CCD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05128" cy="547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00"/>
                </a:lnSpc>
              </a:pPr>
            </a:p>
          </p:txBody>
        </p:sp>
      </p:grpSp>
      <p:sp>
        <p:nvSpPr>
          <p:cNvPr id="9" name="Freeform 9"/>
          <p:cNvSpPr/>
          <p:nvPr/>
        </p:nvSpPr>
        <p:spPr>
          <a:xfrm>
            <a:off x="17259300" y="9056569"/>
            <a:ext cx="403461" cy="403461"/>
          </a:xfrm>
          <a:custGeom>
            <a:avLst/>
            <a:gdLst/>
            <a:ahLst/>
            <a:cxnLst/>
            <a:rect l="l" t="t" r="r" b="b"/>
            <a:pathLst>
              <a:path w="403461" h="403461">
                <a:moveTo>
                  <a:pt x="0" y="0"/>
                </a:moveTo>
                <a:lnTo>
                  <a:pt x="403461" y="0"/>
                </a:lnTo>
                <a:lnTo>
                  <a:pt x="403461" y="403462"/>
                </a:lnTo>
                <a:lnTo>
                  <a:pt x="0" y="4034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AutoShape 10"/>
          <p:cNvSpPr/>
          <p:nvPr/>
        </p:nvSpPr>
        <p:spPr>
          <a:xfrm>
            <a:off x="-550598" y="1717649"/>
            <a:ext cx="19996945" cy="0"/>
          </a:xfrm>
          <a:prstGeom prst="line">
            <a:avLst/>
          </a:prstGeom>
          <a:ln w="38100" cap="flat">
            <a:gradFill>
              <a:gsLst>
                <a:gs pos="0">
                  <a:srgbClr val="006CCD">
                    <a:alpha val="0"/>
                  </a:srgbClr>
                </a:gs>
                <a:gs pos="50000">
                  <a:srgbClr val="3E67C8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</p:sp>
      <p:sp>
        <p:nvSpPr>
          <p:cNvPr id="11" name="Freeform 11"/>
          <p:cNvSpPr/>
          <p:nvPr/>
        </p:nvSpPr>
        <p:spPr>
          <a:xfrm>
            <a:off x="552801" y="147894"/>
            <a:ext cx="2616259" cy="1569755"/>
          </a:xfrm>
          <a:custGeom>
            <a:avLst/>
            <a:gdLst/>
            <a:ahLst/>
            <a:cxnLst/>
            <a:rect l="l" t="t" r="r" b="b"/>
            <a:pathLst>
              <a:path w="2616259" h="1569755">
                <a:moveTo>
                  <a:pt x="0" y="0"/>
                </a:moveTo>
                <a:lnTo>
                  <a:pt x="2616259" y="0"/>
                </a:lnTo>
                <a:lnTo>
                  <a:pt x="2616259" y="1569755"/>
                </a:lnTo>
                <a:lnTo>
                  <a:pt x="0" y="156975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12" name="Group 12"/>
          <p:cNvGrpSpPr/>
          <p:nvPr/>
        </p:nvGrpSpPr>
        <p:grpSpPr>
          <a:xfrm rot="0">
            <a:off x="1348942" y="4256635"/>
            <a:ext cx="8459799" cy="778045"/>
            <a:chOff x="0" y="0"/>
            <a:chExt cx="1720168" cy="15820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720168" cy="158203"/>
            </a:xfrm>
            <a:custGeom>
              <a:avLst/>
              <a:gdLst/>
              <a:ahLst/>
              <a:cxnLst/>
              <a:rect l="l" t="t" r="r" b="b"/>
              <a:pathLst>
                <a:path w="1720168" h="158203">
                  <a:moveTo>
                    <a:pt x="0" y="0"/>
                  </a:moveTo>
                  <a:lnTo>
                    <a:pt x="1720168" y="0"/>
                  </a:lnTo>
                  <a:lnTo>
                    <a:pt x="1720168" y="158203"/>
                  </a:lnTo>
                  <a:lnTo>
                    <a:pt x="0" y="158203"/>
                  </a:lnTo>
                  <a:close/>
                </a:path>
              </a:pathLst>
            </a:custGeom>
            <a:gradFill rotWithShape="1">
              <a:gsLst>
                <a:gs pos="0">
                  <a:srgbClr val="006CCD">
                    <a:alpha val="100000"/>
                  </a:srgbClr>
                </a:gs>
                <a:gs pos="100000">
                  <a:srgbClr val="BF5EA4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1720168" cy="196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00"/>
                </a:lnSpc>
              </a:pPr>
            </a:p>
          </p:txBody>
        </p:sp>
      </p:grpSp>
      <p:sp>
        <p:nvSpPr>
          <p:cNvPr id="15" name="Freeform 15"/>
          <p:cNvSpPr/>
          <p:nvPr/>
        </p:nvSpPr>
        <p:spPr>
          <a:xfrm>
            <a:off x="5827598" y="5038056"/>
            <a:ext cx="12460402" cy="5248944"/>
          </a:xfrm>
          <a:custGeom>
            <a:avLst/>
            <a:gdLst/>
            <a:ahLst/>
            <a:cxnLst/>
            <a:rect l="l" t="t" r="r" b="b"/>
            <a:pathLst>
              <a:path w="12460402" h="5248944">
                <a:moveTo>
                  <a:pt x="0" y="0"/>
                </a:moveTo>
                <a:lnTo>
                  <a:pt x="12460402" y="0"/>
                </a:lnTo>
                <a:lnTo>
                  <a:pt x="12460402" y="5248944"/>
                </a:lnTo>
                <a:lnTo>
                  <a:pt x="0" y="524894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957214" y="1985985"/>
            <a:ext cx="17703056" cy="15096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05"/>
              </a:lnSpc>
            </a:pPr>
            <a:r>
              <a:rPr lang="en-US" sz="6410" b="1">
                <a:solidFill>
                  <a:srgbClr val="3E67C8"/>
                </a:solidFill>
                <a:latin typeface="Montserrat Ultra-Bold" panose="00000900000000000000"/>
                <a:ea typeface="Montserrat Ultra-Bold" panose="00000900000000000000"/>
                <a:cs typeface="Montserrat Ultra-Bold" panose="00000900000000000000"/>
                <a:sym typeface="Montserrat Ultra-Bold" panose="00000900000000000000"/>
              </a:rPr>
              <a:t>Mathematical Formulation of Diffusion Models</a:t>
            </a:r>
            <a:endParaRPr lang="en-US" sz="6410" b="1">
              <a:solidFill>
                <a:srgbClr val="3E67C8"/>
              </a:solidFill>
              <a:latin typeface="Montserrat Ultra-Bold" panose="00000900000000000000"/>
              <a:ea typeface="Montserrat Ultra-Bold" panose="00000900000000000000"/>
              <a:cs typeface="Montserrat Ultra-Bold" panose="00000900000000000000"/>
              <a:sym typeface="Montserrat Ultra-Bold" panose="00000900000000000000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3776225" y="2640514"/>
            <a:ext cx="14261461" cy="1454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525"/>
              </a:lnSpc>
            </a:pPr>
            <a:r>
              <a:rPr lang="en-US" sz="6210">
                <a:solidFill>
                  <a:srgbClr val="3E67C8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stochastic differential equations (SDEs) and score matching</a:t>
            </a:r>
            <a:endParaRPr lang="en-US" sz="6210">
              <a:solidFill>
                <a:srgbClr val="3E67C8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607537" y="4389327"/>
            <a:ext cx="8573665" cy="4991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80"/>
              </a:lnSpc>
            </a:pPr>
            <a:r>
              <a:rPr lang="en-US" sz="3240" b="1">
                <a:solidFill>
                  <a:srgbClr val="FFFFFF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Score Matching in Diffusion Models</a:t>
            </a:r>
            <a:endParaRPr lang="en-US" sz="3240" b="1">
              <a:solidFill>
                <a:srgbClr val="FFFFFF"/>
              </a:solidFill>
              <a:latin typeface="Montserrat Bold" panose="00000800000000000000"/>
              <a:ea typeface="Montserrat Bold" panose="00000800000000000000"/>
              <a:cs typeface="Montserrat Bold" panose="00000800000000000000"/>
              <a:sym typeface="Montserrat Bold" panose="00000800000000000000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348942" y="5253755"/>
            <a:ext cx="15910358" cy="4894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00"/>
              </a:lnSpc>
            </a:pPr>
            <a:r>
              <a:rPr lang="en-US" sz="3070" b="1">
                <a:solidFill>
                  <a:srgbClr val="000000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Training Objective for </a:t>
            </a:r>
            <a:endParaRPr lang="en-US" sz="3070" b="1">
              <a:solidFill>
                <a:srgbClr val="000000"/>
              </a:solidFill>
              <a:latin typeface="Poppins Bold" panose="00000800000000000000"/>
              <a:ea typeface="Poppins Bold" panose="00000800000000000000"/>
              <a:cs typeface="Poppins Bold" panose="00000800000000000000"/>
              <a:sym typeface="Poppins Bold" panose="00000800000000000000"/>
            </a:endParaRPr>
          </a:p>
          <a:p>
            <a:pPr algn="l">
              <a:lnSpc>
                <a:spcPts val="4300"/>
              </a:lnSpc>
            </a:pPr>
            <a:r>
              <a:rPr lang="en-US" sz="3070" b="1">
                <a:solidFill>
                  <a:srgbClr val="000000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Score Matching :</a:t>
            </a:r>
            <a:endParaRPr lang="en-US" sz="3070" b="1">
              <a:solidFill>
                <a:srgbClr val="000000"/>
              </a:solidFill>
              <a:latin typeface="Poppins Bold" panose="00000800000000000000"/>
              <a:ea typeface="Poppins Bold" panose="00000800000000000000"/>
              <a:cs typeface="Poppins Bold" panose="00000800000000000000"/>
              <a:sym typeface="Poppins Bold" panose="00000800000000000000"/>
            </a:endParaRPr>
          </a:p>
          <a:p>
            <a:pPr algn="l">
              <a:lnSpc>
                <a:spcPts val="4300"/>
              </a:lnSpc>
            </a:pPr>
          </a:p>
          <a:p>
            <a:pPr algn="l">
              <a:lnSpc>
                <a:spcPts val="4300"/>
              </a:lnSpc>
            </a:pPr>
            <a:r>
              <a:rPr lang="en-US" sz="307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Diffusion models are</a:t>
            </a:r>
            <a:endParaRPr lang="en-US" sz="3070">
              <a:solidFill>
                <a:srgbClr val="000000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algn="l">
              <a:lnSpc>
                <a:spcPts val="4300"/>
              </a:lnSpc>
            </a:pPr>
            <a:r>
              <a:rPr lang="en-US" sz="307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 trained </a:t>
            </a:r>
            <a:endParaRPr lang="en-US" sz="3070">
              <a:solidFill>
                <a:srgbClr val="000000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algn="l">
              <a:lnSpc>
                <a:spcPts val="4300"/>
              </a:lnSpc>
            </a:pPr>
            <a:r>
              <a:rPr lang="en-US" sz="307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using the following</a:t>
            </a:r>
            <a:endParaRPr lang="en-US" sz="3070">
              <a:solidFill>
                <a:srgbClr val="000000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algn="l">
              <a:lnSpc>
                <a:spcPts val="4300"/>
              </a:lnSpc>
            </a:pPr>
            <a:r>
              <a:rPr lang="en-US" sz="307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 loss function:</a:t>
            </a:r>
            <a:endParaRPr lang="en-US" sz="3070">
              <a:solidFill>
                <a:srgbClr val="000000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algn="l">
              <a:lnSpc>
                <a:spcPts val="4300"/>
              </a:lnSpc>
            </a:pPr>
          </a:p>
          <a:p>
            <a:pPr algn="l">
              <a:lnSpc>
                <a:spcPts val="4300"/>
              </a:lnSpc>
            </a:p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17367864" y="1100865"/>
            <a:ext cx="399158" cy="63290"/>
            <a:chOff x="0" y="0"/>
            <a:chExt cx="105128" cy="1666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5128" cy="16669"/>
            </a:xfrm>
            <a:custGeom>
              <a:avLst/>
              <a:gdLst/>
              <a:ahLst/>
              <a:cxnLst/>
              <a:rect l="l" t="t" r="r" b="b"/>
              <a:pathLst>
                <a:path w="105128" h="16669">
                  <a:moveTo>
                    <a:pt x="0" y="0"/>
                  </a:moveTo>
                  <a:lnTo>
                    <a:pt x="105128" y="0"/>
                  </a:lnTo>
                  <a:lnTo>
                    <a:pt x="105128" y="16669"/>
                  </a:lnTo>
                  <a:lnTo>
                    <a:pt x="0" y="16669"/>
                  </a:lnTo>
                  <a:close/>
                </a:path>
              </a:pathLst>
            </a:custGeom>
            <a:gradFill rotWithShape="1">
              <a:gsLst>
                <a:gs pos="0">
                  <a:srgbClr val="006CCD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05128" cy="547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00"/>
                </a:lnSpc>
              </a:pPr>
            </a:p>
          </p:txBody>
        </p:sp>
      </p:grpSp>
      <p:grpSp>
        <p:nvGrpSpPr>
          <p:cNvPr id="6" name="Group 6"/>
          <p:cNvGrpSpPr/>
          <p:nvPr/>
        </p:nvGrpSpPr>
        <p:grpSpPr>
          <a:xfrm rot="0">
            <a:off x="17367864" y="1243254"/>
            <a:ext cx="399158" cy="63290"/>
            <a:chOff x="0" y="0"/>
            <a:chExt cx="105128" cy="1666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05128" cy="16669"/>
            </a:xfrm>
            <a:custGeom>
              <a:avLst/>
              <a:gdLst/>
              <a:ahLst/>
              <a:cxnLst/>
              <a:rect l="l" t="t" r="r" b="b"/>
              <a:pathLst>
                <a:path w="105128" h="16669">
                  <a:moveTo>
                    <a:pt x="0" y="0"/>
                  </a:moveTo>
                  <a:lnTo>
                    <a:pt x="105128" y="0"/>
                  </a:lnTo>
                  <a:lnTo>
                    <a:pt x="105128" y="16669"/>
                  </a:lnTo>
                  <a:lnTo>
                    <a:pt x="0" y="16669"/>
                  </a:lnTo>
                  <a:close/>
                </a:path>
              </a:pathLst>
            </a:custGeom>
            <a:gradFill rotWithShape="1">
              <a:gsLst>
                <a:gs pos="0">
                  <a:srgbClr val="006CCD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05128" cy="547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00"/>
                </a:lnSpc>
              </a:pPr>
            </a:p>
          </p:txBody>
        </p:sp>
      </p:grpSp>
      <p:sp>
        <p:nvSpPr>
          <p:cNvPr id="9" name="Freeform 9"/>
          <p:cNvSpPr/>
          <p:nvPr/>
        </p:nvSpPr>
        <p:spPr>
          <a:xfrm>
            <a:off x="17259300" y="9056569"/>
            <a:ext cx="403461" cy="403461"/>
          </a:xfrm>
          <a:custGeom>
            <a:avLst/>
            <a:gdLst/>
            <a:ahLst/>
            <a:cxnLst/>
            <a:rect l="l" t="t" r="r" b="b"/>
            <a:pathLst>
              <a:path w="403461" h="403461">
                <a:moveTo>
                  <a:pt x="0" y="0"/>
                </a:moveTo>
                <a:lnTo>
                  <a:pt x="403461" y="0"/>
                </a:lnTo>
                <a:lnTo>
                  <a:pt x="403461" y="403462"/>
                </a:lnTo>
                <a:lnTo>
                  <a:pt x="0" y="4034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AutoShape 10"/>
          <p:cNvSpPr/>
          <p:nvPr/>
        </p:nvSpPr>
        <p:spPr>
          <a:xfrm>
            <a:off x="-550598" y="1717649"/>
            <a:ext cx="19996945" cy="0"/>
          </a:xfrm>
          <a:prstGeom prst="line">
            <a:avLst/>
          </a:prstGeom>
          <a:ln w="38100" cap="flat">
            <a:gradFill>
              <a:gsLst>
                <a:gs pos="0">
                  <a:srgbClr val="006CCD">
                    <a:alpha val="0"/>
                  </a:srgbClr>
                </a:gs>
                <a:gs pos="50000">
                  <a:srgbClr val="3E67C8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</p:sp>
      <p:sp>
        <p:nvSpPr>
          <p:cNvPr id="11" name="Freeform 11"/>
          <p:cNvSpPr/>
          <p:nvPr/>
        </p:nvSpPr>
        <p:spPr>
          <a:xfrm>
            <a:off x="552801" y="147894"/>
            <a:ext cx="2616259" cy="1569755"/>
          </a:xfrm>
          <a:custGeom>
            <a:avLst/>
            <a:gdLst/>
            <a:ahLst/>
            <a:cxnLst/>
            <a:rect l="l" t="t" r="r" b="b"/>
            <a:pathLst>
              <a:path w="2616259" h="1569755">
                <a:moveTo>
                  <a:pt x="0" y="0"/>
                </a:moveTo>
                <a:lnTo>
                  <a:pt x="2616259" y="0"/>
                </a:lnTo>
                <a:lnTo>
                  <a:pt x="2616259" y="1569755"/>
                </a:lnTo>
                <a:lnTo>
                  <a:pt x="0" y="156975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12" name="Group 12"/>
          <p:cNvGrpSpPr/>
          <p:nvPr/>
        </p:nvGrpSpPr>
        <p:grpSpPr>
          <a:xfrm rot="0">
            <a:off x="1348942" y="4256635"/>
            <a:ext cx="8459799" cy="778045"/>
            <a:chOff x="0" y="0"/>
            <a:chExt cx="1720168" cy="15820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720168" cy="158203"/>
            </a:xfrm>
            <a:custGeom>
              <a:avLst/>
              <a:gdLst/>
              <a:ahLst/>
              <a:cxnLst/>
              <a:rect l="l" t="t" r="r" b="b"/>
              <a:pathLst>
                <a:path w="1720168" h="158203">
                  <a:moveTo>
                    <a:pt x="0" y="0"/>
                  </a:moveTo>
                  <a:lnTo>
                    <a:pt x="1720168" y="0"/>
                  </a:lnTo>
                  <a:lnTo>
                    <a:pt x="1720168" y="158203"/>
                  </a:lnTo>
                  <a:lnTo>
                    <a:pt x="0" y="158203"/>
                  </a:lnTo>
                  <a:close/>
                </a:path>
              </a:pathLst>
            </a:custGeom>
            <a:gradFill rotWithShape="1">
              <a:gsLst>
                <a:gs pos="0">
                  <a:srgbClr val="006CCD">
                    <a:alpha val="100000"/>
                  </a:srgbClr>
                </a:gs>
                <a:gs pos="100000">
                  <a:srgbClr val="BF5EA4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1720168" cy="196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00"/>
                </a:lnSpc>
              </a:pPr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957214" y="1985985"/>
            <a:ext cx="17703056" cy="15096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05"/>
              </a:lnSpc>
            </a:pPr>
            <a:r>
              <a:rPr lang="en-US" sz="6410" b="1">
                <a:solidFill>
                  <a:srgbClr val="3E67C8"/>
                </a:solidFill>
                <a:latin typeface="Montserrat Ultra-Bold" panose="00000900000000000000"/>
                <a:ea typeface="Montserrat Ultra-Bold" panose="00000900000000000000"/>
                <a:cs typeface="Montserrat Ultra-Bold" panose="00000900000000000000"/>
                <a:sym typeface="Montserrat Ultra-Bold" panose="00000900000000000000"/>
              </a:rPr>
              <a:t>Mathematical Formulation of Diffusion Models</a:t>
            </a:r>
            <a:endParaRPr lang="en-US" sz="6410" b="1">
              <a:solidFill>
                <a:srgbClr val="3E67C8"/>
              </a:solidFill>
              <a:latin typeface="Montserrat Ultra-Bold" panose="00000900000000000000"/>
              <a:ea typeface="Montserrat Ultra-Bold" panose="00000900000000000000"/>
              <a:cs typeface="Montserrat Ultra-Bold" panose="00000900000000000000"/>
              <a:sym typeface="Montserrat Ultra-Bold" panose="00000900000000000000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3776225" y="2640514"/>
            <a:ext cx="14261461" cy="1454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525"/>
              </a:lnSpc>
            </a:pPr>
            <a:r>
              <a:rPr lang="en-US" sz="6210">
                <a:solidFill>
                  <a:srgbClr val="3E67C8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stochastic differential equations (SDEs) and score matching</a:t>
            </a:r>
            <a:endParaRPr lang="en-US" sz="6210">
              <a:solidFill>
                <a:srgbClr val="3E67C8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607537" y="4389327"/>
            <a:ext cx="8573665" cy="4991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80"/>
              </a:lnSpc>
            </a:pPr>
            <a:r>
              <a:rPr lang="en-US" sz="3240" b="1">
                <a:solidFill>
                  <a:srgbClr val="FFFFFF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Score Matching in Diffusion Models</a:t>
            </a:r>
            <a:endParaRPr lang="en-US" sz="3240" b="1">
              <a:solidFill>
                <a:srgbClr val="FFFFFF"/>
              </a:solidFill>
              <a:latin typeface="Montserrat Bold" panose="00000800000000000000"/>
              <a:ea typeface="Montserrat Bold" panose="00000800000000000000"/>
              <a:cs typeface="Montserrat Bold" panose="00000800000000000000"/>
              <a:sym typeface="Montserrat Bold" panose="00000800000000000000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348942" y="5253755"/>
            <a:ext cx="15910358" cy="435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00"/>
              </a:lnSpc>
            </a:pPr>
            <a:r>
              <a:rPr lang="en-US" sz="3070" b="1">
                <a:solidFill>
                  <a:srgbClr val="000000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Why Does This Loss Work?</a:t>
            </a:r>
            <a:endParaRPr lang="en-US" sz="3070" b="1">
              <a:solidFill>
                <a:srgbClr val="000000"/>
              </a:solidFill>
              <a:latin typeface="Poppins Bold" panose="00000800000000000000"/>
              <a:ea typeface="Poppins Bold" panose="00000800000000000000"/>
              <a:cs typeface="Poppins Bold" panose="00000800000000000000"/>
              <a:sym typeface="Poppins Bold" panose="00000800000000000000"/>
            </a:endParaRPr>
          </a:p>
          <a:p>
            <a:pPr algn="l">
              <a:lnSpc>
                <a:spcPts val="4300"/>
              </a:lnSpc>
            </a:pPr>
          </a:p>
          <a:p>
            <a:pPr marL="662940" lvl="1" indent="-331470" algn="l">
              <a:lnSpc>
                <a:spcPts val="4300"/>
              </a:lnSpc>
              <a:buFont typeface="Arial" panose="020B0604020202020204"/>
              <a:buChar char="•"/>
            </a:pPr>
            <a:r>
              <a:rPr lang="en-US" sz="307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If </a:t>
            </a:r>
            <a:r>
              <a:rPr lang="en-US" sz="3070" b="1">
                <a:solidFill>
                  <a:srgbClr val="000000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ϵθ(xt,t)</a:t>
            </a:r>
            <a:r>
              <a:rPr lang="en-US" sz="307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 learns to predict noise correctly, we can subtract this predicted noise from a noisy image to reconstruct a clean sample.</a:t>
            </a:r>
            <a:endParaRPr lang="en-US" sz="3070">
              <a:solidFill>
                <a:srgbClr val="000000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algn="l">
              <a:lnSpc>
                <a:spcPts val="4300"/>
              </a:lnSpc>
            </a:pPr>
          </a:p>
          <a:p>
            <a:pPr marL="662940" lvl="1" indent="-331470" algn="l">
              <a:lnSpc>
                <a:spcPts val="4300"/>
              </a:lnSpc>
              <a:buFont typeface="Arial" panose="020B0604020202020204"/>
              <a:buChar char="•"/>
            </a:pPr>
            <a:r>
              <a:rPr lang="en-US" sz="307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This is a score-based learning approach, where we approximate the true gradient </a:t>
            </a:r>
            <a:r>
              <a:rPr lang="en-US" sz="3070" b="1">
                <a:solidFill>
                  <a:srgbClr val="000000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∇_x ​logp(x)</a:t>
            </a:r>
            <a:r>
              <a:rPr lang="en-US" sz="307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.</a:t>
            </a:r>
            <a:endParaRPr lang="en-US" sz="3070">
              <a:solidFill>
                <a:srgbClr val="000000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algn="l">
              <a:lnSpc>
                <a:spcPts val="4300"/>
              </a:lnSpc>
            </a:p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17367864" y="1100865"/>
            <a:ext cx="399158" cy="63290"/>
            <a:chOff x="0" y="0"/>
            <a:chExt cx="105128" cy="1666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5128" cy="16669"/>
            </a:xfrm>
            <a:custGeom>
              <a:avLst/>
              <a:gdLst/>
              <a:ahLst/>
              <a:cxnLst/>
              <a:rect l="l" t="t" r="r" b="b"/>
              <a:pathLst>
                <a:path w="105128" h="16669">
                  <a:moveTo>
                    <a:pt x="0" y="0"/>
                  </a:moveTo>
                  <a:lnTo>
                    <a:pt x="105128" y="0"/>
                  </a:lnTo>
                  <a:lnTo>
                    <a:pt x="105128" y="16669"/>
                  </a:lnTo>
                  <a:lnTo>
                    <a:pt x="0" y="16669"/>
                  </a:lnTo>
                  <a:close/>
                </a:path>
              </a:pathLst>
            </a:custGeom>
            <a:gradFill rotWithShape="1">
              <a:gsLst>
                <a:gs pos="0">
                  <a:srgbClr val="006CCD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05128" cy="547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00"/>
                </a:lnSpc>
              </a:pPr>
            </a:p>
          </p:txBody>
        </p:sp>
      </p:grpSp>
      <p:grpSp>
        <p:nvGrpSpPr>
          <p:cNvPr id="6" name="Group 6"/>
          <p:cNvGrpSpPr/>
          <p:nvPr/>
        </p:nvGrpSpPr>
        <p:grpSpPr>
          <a:xfrm rot="0">
            <a:off x="17367864" y="1243254"/>
            <a:ext cx="399158" cy="63290"/>
            <a:chOff x="0" y="0"/>
            <a:chExt cx="105128" cy="1666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05128" cy="16669"/>
            </a:xfrm>
            <a:custGeom>
              <a:avLst/>
              <a:gdLst/>
              <a:ahLst/>
              <a:cxnLst/>
              <a:rect l="l" t="t" r="r" b="b"/>
              <a:pathLst>
                <a:path w="105128" h="16669">
                  <a:moveTo>
                    <a:pt x="0" y="0"/>
                  </a:moveTo>
                  <a:lnTo>
                    <a:pt x="105128" y="0"/>
                  </a:lnTo>
                  <a:lnTo>
                    <a:pt x="105128" y="16669"/>
                  </a:lnTo>
                  <a:lnTo>
                    <a:pt x="0" y="16669"/>
                  </a:lnTo>
                  <a:close/>
                </a:path>
              </a:pathLst>
            </a:custGeom>
            <a:gradFill rotWithShape="1">
              <a:gsLst>
                <a:gs pos="0">
                  <a:srgbClr val="006CCD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05128" cy="547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00"/>
                </a:lnSpc>
              </a:pPr>
            </a:p>
          </p:txBody>
        </p:sp>
      </p:grpSp>
      <p:sp>
        <p:nvSpPr>
          <p:cNvPr id="9" name="Freeform 9"/>
          <p:cNvSpPr/>
          <p:nvPr/>
        </p:nvSpPr>
        <p:spPr>
          <a:xfrm>
            <a:off x="17259300" y="9056569"/>
            <a:ext cx="403461" cy="403461"/>
          </a:xfrm>
          <a:custGeom>
            <a:avLst/>
            <a:gdLst/>
            <a:ahLst/>
            <a:cxnLst/>
            <a:rect l="l" t="t" r="r" b="b"/>
            <a:pathLst>
              <a:path w="403461" h="403461">
                <a:moveTo>
                  <a:pt x="0" y="0"/>
                </a:moveTo>
                <a:lnTo>
                  <a:pt x="403461" y="0"/>
                </a:lnTo>
                <a:lnTo>
                  <a:pt x="403461" y="403462"/>
                </a:lnTo>
                <a:lnTo>
                  <a:pt x="0" y="4034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AutoShape 10"/>
          <p:cNvSpPr/>
          <p:nvPr/>
        </p:nvSpPr>
        <p:spPr>
          <a:xfrm>
            <a:off x="-550598" y="1717649"/>
            <a:ext cx="19996945" cy="0"/>
          </a:xfrm>
          <a:prstGeom prst="line">
            <a:avLst/>
          </a:prstGeom>
          <a:ln w="38100" cap="flat">
            <a:gradFill>
              <a:gsLst>
                <a:gs pos="0">
                  <a:srgbClr val="006CCD">
                    <a:alpha val="0"/>
                  </a:srgbClr>
                </a:gs>
                <a:gs pos="50000">
                  <a:srgbClr val="3E67C8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</p:sp>
      <p:sp>
        <p:nvSpPr>
          <p:cNvPr id="11" name="Freeform 11"/>
          <p:cNvSpPr/>
          <p:nvPr/>
        </p:nvSpPr>
        <p:spPr>
          <a:xfrm>
            <a:off x="552801" y="147894"/>
            <a:ext cx="2616259" cy="1569755"/>
          </a:xfrm>
          <a:custGeom>
            <a:avLst/>
            <a:gdLst/>
            <a:ahLst/>
            <a:cxnLst/>
            <a:rect l="l" t="t" r="r" b="b"/>
            <a:pathLst>
              <a:path w="2616259" h="1569755">
                <a:moveTo>
                  <a:pt x="0" y="0"/>
                </a:moveTo>
                <a:lnTo>
                  <a:pt x="2616259" y="0"/>
                </a:lnTo>
                <a:lnTo>
                  <a:pt x="2616259" y="1569755"/>
                </a:lnTo>
                <a:lnTo>
                  <a:pt x="0" y="156975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12" name="Group 12"/>
          <p:cNvGrpSpPr/>
          <p:nvPr/>
        </p:nvGrpSpPr>
        <p:grpSpPr>
          <a:xfrm rot="0">
            <a:off x="1348942" y="4189960"/>
            <a:ext cx="9313966" cy="778045"/>
            <a:chOff x="0" y="0"/>
            <a:chExt cx="1893850" cy="15820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893850" cy="158203"/>
            </a:xfrm>
            <a:custGeom>
              <a:avLst/>
              <a:gdLst/>
              <a:ahLst/>
              <a:cxnLst/>
              <a:rect l="l" t="t" r="r" b="b"/>
              <a:pathLst>
                <a:path w="1893850" h="158203">
                  <a:moveTo>
                    <a:pt x="0" y="0"/>
                  </a:moveTo>
                  <a:lnTo>
                    <a:pt x="1893850" y="0"/>
                  </a:lnTo>
                  <a:lnTo>
                    <a:pt x="1893850" y="158203"/>
                  </a:lnTo>
                  <a:lnTo>
                    <a:pt x="0" y="158203"/>
                  </a:lnTo>
                  <a:close/>
                </a:path>
              </a:pathLst>
            </a:custGeom>
            <a:gradFill rotWithShape="1">
              <a:gsLst>
                <a:gs pos="0">
                  <a:srgbClr val="006CCD">
                    <a:alpha val="100000"/>
                  </a:srgbClr>
                </a:gs>
                <a:gs pos="100000">
                  <a:srgbClr val="BF5EA4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1893850" cy="196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00"/>
                </a:lnSpc>
              </a:pPr>
            </a:p>
          </p:txBody>
        </p:sp>
      </p:grpSp>
      <p:sp>
        <p:nvSpPr>
          <p:cNvPr id="15" name="Freeform 15"/>
          <p:cNvSpPr/>
          <p:nvPr/>
        </p:nvSpPr>
        <p:spPr>
          <a:xfrm>
            <a:off x="6736428" y="5970767"/>
            <a:ext cx="11301259" cy="3489264"/>
          </a:xfrm>
          <a:custGeom>
            <a:avLst/>
            <a:gdLst/>
            <a:ahLst/>
            <a:cxnLst/>
            <a:rect l="l" t="t" r="r" b="b"/>
            <a:pathLst>
              <a:path w="11301259" h="3489264">
                <a:moveTo>
                  <a:pt x="0" y="0"/>
                </a:moveTo>
                <a:lnTo>
                  <a:pt x="11301259" y="0"/>
                </a:lnTo>
                <a:lnTo>
                  <a:pt x="11301259" y="3489264"/>
                </a:lnTo>
                <a:lnTo>
                  <a:pt x="0" y="348926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957214" y="1985985"/>
            <a:ext cx="17703056" cy="15096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05"/>
              </a:lnSpc>
            </a:pPr>
            <a:r>
              <a:rPr lang="en-US" sz="6410" b="1">
                <a:solidFill>
                  <a:srgbClr val="3E67C8"/>
                </a:solidFill>
                <a:latin typeface="Montserrat Ultra-Bold" panose="00000900000000000000"/>
                <a:ea typeface="Montserrat Ultra-Bold" panose="00000900000000000000"/>
                <a:cs typeface="Montserrat Ultra-Bold" panose="00000900000000000000"/>
                <a:sym typeface="Montserrat Ultra-Bold" panose="00000900000000000000"/>
              </a:rPr>
              <a:t>Mathematical Formulation of Diffusion Models</a:t>
            </a:r>
            <a:endParaRPr lang="en-US" sz="6410" b="1">
              <a:solidFill>
                <a:srgbClr val="3E67C8"/>
              </a:solidFill>
              <a:latin typeface="Montserrat Ultra-Bold" panose="00000900000000000000"/>
              <a:ea typeface="Montserrat Ultra-Bold" panose="00000900000000000000"/>
              <a:cs typeface="Montserrat Ultra-Bold" panose="00000900000000000000"/>
              <a:sym typeface="Montserrat Ultra-Bold" panose="00000900000000000000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3776225" y="2640514"/>
            <a:ext cx="14261461" cy="1454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525"/>
              </a:lnSpc>
            </a:pPr>
            <a:r>
              <a:rPr lang="en-US" sz="6210">
                <a:solidFill>
                  <a:srgbClr val="3E67C8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stochastic differential equations (SDEs) and score matching</a:t>
            </a:r>
            <a:endParaRPr lang="en-US" sz="6210">
              <a:solidFill>
                <a:srgbClr val="3E67C8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607537" y="4322652"/>
            <a:ext cx="9055371" cy="4991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80"/>
              </a:lnSpc>
            </a:pPr>
            <a:r>
              <a:rPr lang="en-US" sz="3240" b="1">
                <a:solidFill>
                  <a:srgbClr val="FFFFFF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Stochastic Differential Equations (SDEs) </a:t>
            </a:r>
            <a:endParaRPr lang="en-US" sz="3240" b="1">
              <a:solidFill>
                <a:srgbClr val="FFFFFF"/>
              </a:solidFill>
              <a:latin typeface="Montserrat Bold" panose="00000800000000000000"/>
              <a:ea typeface="Montserrat Bold" panose="00000800000000000000"/>
              <a:cs typeface="Montserrat Bold" panose="00000800000000000000"/>
              <a:sym typeface="Montserrat Bold" panose="00000800000000000000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457506" y="4977530"/>
            <a:ext cx="15910358" cy="4894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00"/>
              </a:lnSpc>
            </a:pPr>
            <a:r>
              <a:rPr lang="en-US" sz="3070" b="1">
                <a:solidFill>
                  <a:srgbClr val="000000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Forward Diffusion Process (Noising Process)?</a:t>
            </a:r>
            <a:endParaRPr lang="en-US" sz="3070" b="1">
              <a:solidFill>
                <a:srgbClr val="000000"/>
              </a:solidFill>
              <a:latin typeface="Poppins Bold" panose="00000800000000000000"/>
              <a:ea typeface="Poppins Bold" panose="00000800000000000000"/>
              <a:cs typeface="Poppins Bold" panose="00000800000000000000"/>
              <a:sym typeface="Poppins Bold" panose="00000800000000000000"/>
            </a:endParaRPr>
          </a:p>
          <a:p>
            <a:pPr algn="l">
              <a:lnSpc>
                <a:spcPts val="4300"/>
              </a:lnSpc>
            </a:pPr>
            <a:r>
              <a:rPr lang="en-US" sz="307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Diffusion models define a stochastic process that progressively adds noise to data over time. </a:t>
            </a:r>
            <a:endParaRPr lang="en-US" sz="3070">
              <a:solidFill>
                <a:srgbClr val="000000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algn="l">
              <a:lnSpc>
                <a:spcPts val="4300"/>
              </a:lnSpc>
            </a:pPr>
            <a:r>
              <a:rPr lang="en-US" sz="307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This process is governed </a:t>
            </a:r>
            <a:endParaRPr lang="en-US" sz="3070">
              <a:solidFill>
                <a:srgbClr val="000000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algn="l">
              <a:lnSpc>
                <a:spcPts val="4300"/>
              </a:lnSpc>
            </a:pPr>
            <a:r>
              <a:rPr lang="en-US" sz="307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by a Stochastic </a:t>
            </a:r>
            <a:endParaRPr lang="en-US" sz="3070">
              <a:solidFill>
                <a:srgbClr val="000000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algn="l">
              <a:lnSpc>
                <a:spcPts val="4300"/>
              </a:lnSpc>
            </a:pPr>
            <a:r>
              <a:rPr lang="en-US" sz="307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Differential Equation (SDE):</a:t>
            </a:r>
            <a:endParaRPr lang="en-US" sz="3070">
              <a:solidFill>
                <a:srgbClr val="000000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algn="l">
              <a:lnSpc>
                <a:spcPts val="4300"/>
              </a:lnSpc>
            </a:pPr>
          </a:p>
          <a:p>
            <a:pPr algn="l">
              <a:lnSpc>
                <a:spcPts val="4300"/>
              </a:lnSpc>
            </a:pPr>
          </a:p>
          <a:p>
            <a:pPr algn="l">
              <a:lnSpc>
                <a:spcPts val="4300"/>
              </a:lnSpc>
            </a:pPr>
            <a:r>
              <a:rPr lang="en-US" sz="307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 Describes how an image x becomes </a:t>
            </a:r>
            <a:r>
              <a:rPr lang="en-US" sz="3070" b="1">
                <a:solidFill>
                  <a:srgbClr val="000000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progressively noisier as time increases.</a:t>
            </a:r>
            <a:endParaRPr lang="en-US" sz="3070" b="1">
              <a:solidFill>
                <a:srgbClr val="000000"/>
              </a:solidFill>
              <a:latin typeface="Poppins Bold" panose="00000800000000000000"/>
              <a:ea typeface="Poppins Bold" panose="00000800000000000000"/>
              <a:cs typeface="Poppins Bold" panose="00000800000000000000"/>
              <a:sym typeface="Poppins Bold" panose="00000800000000000000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17367864" y="1100865"/>
            <a:ext cx="399158" cy="63290"/>
            <a:chOff x="0" y="0"/>
            <a:chExt cx="105128" cy="1666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5128" cy="16669"/>
            </a:xfrm>
            <a:custGeom>
              <a:avLst/>
              <a:gdLst/>
              <a:ahLst/>
              <a:cxnLst/>
              <a:rect l="l" t="t" r="r" b="b"/>
              <a:pathLst>
                <a:path w="105128" h="16669">
                  <a:moveTo>
                    <a:pt x="0" y="0"/>
                  </a:moveTo>
                  <a:lnTo>
                    <a:pt x="105128" y="0"/>
                  </a:lnTo>
                  <a:lnTo>
                    <a:pt x="105128" y="16669"/>
                  </a:lnTo>
                  <a:lnTo>
                    <a:pt x="0" y="16669"/>
                  </a:lnTo>
                  <a:close/>
                </a:path>
              </a:pathLst>
            </a:custGeom>
            <a:gradFill rotWithShape="1">
              <a:gsLst>
                <a:gs pos="0">
                  <a:srgbClr val="006CCD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05128" cy="547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00"/>
                </a:lnSpc>
              </a:pPr>
            </a:p>
          </p:txBody>
        </p:sp>
      </p:grpSp>
      <p:grpSp>
        <p:nvGrpSpPr>
          <p:cNvPr id="6" name="Group 6"/>
          <p:cNvGrpSpPr/>
          <p:nvPr/>
        </p:nvGrpSpPr>
        <p:grpSpPr>
          <a:xfrm rot="0">
            <a:off x="17367864" y="1243254"/>
            <a:ext cx="399158" cy="63290"/>
            <a:chOff x="0" y="0"/>
            <a:chExt cx="105128" cy="1666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05128" cy="16669"/>
            </a:xfrm>
            <a:custGeom>
              <a:avLst/>
              <a:gdLst/>
              <a:ahLst/>
              <a:cxnLst/>
              <a:rect l="l" t="t" r="r" b="b"/>
              <a:pathLst>
                <a:path w="105128" h="16669">
                  <a:moveTo>
                    <a:pt x="0" y="0"/>
                  </a:moveTo>
                  <a:lnTo>
                    <a:pt x="105128" y="0"/>
                  </a:lnTo>
                  <a:lnTo>
                    <a:pt x="105128" y="16669"/>
                  </a:lnTo>
                  <a:lnTo>
                    <a:pt x="0" y="16669"/>
                  </a:lnTo>
                  <a:close/>
                </a:path>
              </a:pathLst>
            </a:custGeom>
            <a:gradFill rotWithShape="1">
              <a:gsLst>
                <a:gs pos="0">
                  <a:srgbClr val="006CCD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05128" cy="547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00"/>
                </a:lnSpc>
              </a:pPr>
            </a:p>
          </p:txBody>
        </p:sp>
      </p:grpSp>
      <p:sp>
        <p:nvSpPr>
          <p:cNvPr id="9" name="Freeform 9"/>
          <p:cNvSpPr/>
          <p:nvPr/>
        </p:nvSpPr>
        <p:spPr>
          <a:xfrm>
            <a:off x="17259300" y="9056569"/>
            <a:ext cx="403461" cy="403461"/>
          </a:xfrm>
          <a:custGeom>
            <a:avLst/>
            <a:gdLst/>
            <a:ahLst/>
            <a:cxnLst/>
            <a:rect l="l" t="t" r="r" b="b"/>
            <a:pathLst>
              <a:path w="403461" h="403461">
                <a:moveTo>
                  <a:pt x="0" y="0"/>
                </a:moveTo>
                <a:lnTo>
                  <a:pt x="403461" y="0"/>
                </a:lnTo>
                <a:lnTo>
                  <a:pt x="403461" y="403462"/>
                </a:lnTo>
                <a:lnTo>
                  <a:pt x="0" y="4034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AutoShape 10"/>
          <p:cNvSpPr/>
          <p:nvPr/>
        </p:nvSpPr>
        <p:spPr>
          <a:xfrm>
            <a:off x="-550598" y="1717649"/>
            <a:ext cx="19996945" cy="0"/>
          </a:xfrm>
          <a:prstGeom prst="line">
            <a:avLst/>
          </a:prstGeom>
          <a:ln w="38100" cap="flat">
            <a:gradFill>
              <a:gsLst>
                <a:gs pos="0">
                  <a:srgbClr val="006CCD">
                    <a:alpha val="0"/>
                  </a:srgbClr>
                </a:gs>
                <a:gs pos="50000">
                  <a:srgbClr val="3E67C8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</p:sp>
      <p:sp>
        <p:nvSpPr>
          <p:cNvPr id="11" name="Freeform 11"/>
          <p:cNvSpPr/>
          <p:nvPr/>
        </p:nvSpPr>
        <p:spPr>
          <a:xfrm>
            <a:off x="552801" y="147894"/>
            <a:ext cx="2616259" cy="1569755"/>
          </a:xfrm>
          <a:custGeom>
            <a:avLst/>
            <a:gdLst/>
            <a:ahLst/>
            <a:cxnLst/>
            <a:rect l="l" t="t" r="r" b="b"/>
            <a:pathLst>
              <a:path w="2616259" h="1569755">
                <a:moveTo>
                  <a:pt x="0" y="0"/>
                </a:moveTo>
                <a:lnTo>
                  <a:pt x="2616259" y="0"/>
                </a:lnTo>
                <a:lnTo>
                  <a:pt x="2616259" y="1569755"/>
                </a:lnTo>
                <a:lnTo>
                  <a:pt x="0" y="156975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12" name="Group 12"/>
          <p:cNvGrpSpPr/>
          <p:nvPr/>
        </p:nvGrpSpPr>
        <p:grpSpPr>
          <a:xfrm rot="0">
            <a:off x="1348942" y="4189960"/>
            <a:ext cx="9313966" cy="778045"/>
            <a:chOff x="0" y="0"/>
            <a:chExt cx="1893850" cy="15820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893850" cy="158203"/>
            </a:xfrm>
            <a:custGeom>
              <a:avLst/>
              <a:gdLst/>
              <a:ahLst/>
              <a:cxnLst/>
              <a:rect l="l" t="t" r="r" b="b"/>
              <a:pathLst>
                <a:path w="1893850" h="158203">
                  <a:moveTo>
                    <a:pt x="0" y="0"/>
                  </a:moveTo>
                  <a:lnTo>
                    <a:pt x="1893850" y="0"/>
                  </a:lnTo>
                  <a:lnTo>
                    <a:pt x="1893850" y="158203"/>
                  </a:lnTo>
                  <a:lnTo>
                    <a:pt x="0" y="158203"/>
                  </a:lnTo>
                  <a:close/>
                </a:path>
              </a:pathLst>
            </a:custGeom>
            <a:gradFill rotWithShape="1">
              <a:gsLst>
                <a:gs pos="0">
                  <a:srgbClr val="006CCD">
                    <a:alpha val="100000"/>
                  </a:srgbClr>
                </a:gs>
                <a:gs pos="100000">
                  <a:srgbClr val="BF5EA4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1893850" cy="196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00"/>
                </a:lnSpc>
              </a:pPr>
            </a:p>
          </p:txBody>
        </p:sp>
      </p:grpSp>
      <p:sp>
        <p:nvSpPr>
          <p:cNvPr id="15" name="Freeform 15"/>
          <p:cNvSpPr/>
          <p:nvPr/>
        </p:nvSpPr>
        <p:spPr>
          <a:xfrm>
            <a:off x="4301339" y="6385789"/>
            <a:ext cx="12317259" cy="3901211"/>
          </a:xfrm>
          <a:custGeom>
            <a:avLst/>
            <a:gdLst/>
            <a:ahLst/>
            <a:cxnLst/>
            <a:rect l="l" t="t" r="r" b="b"/>
            <a:pathLst>
              <a:path w="12317259" h="3901211">
                <a:moveTo>
                  <a:pt x="0" y="0"/>
                </a:moveTo>
                <a:lnTo>
                  <a:pt x="12317258" y="0"/>
                </a:lnTo>
                <a:lnTo>
                  <a:pt x="12317258" y="3901211"/>
                </a:lnTo>
                <a:lnTo>
                  <a:pt x="0" y="390121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3421"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957214" y="1985985"/>
            <a:ext cx="17703056" cy="15096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05"/>
              </a:lnSpc>
            </a:pPr>
            <a:r>
              <a:rPr lang="en-US" sz="6410" b="1">
                <a:solidFill>
                  <a:srgbClr val="3E67C8"/>
                </a:solidFill>
                <a:latin typeface="Montserrat Ultra-Bold" panose="00000900000000000000"/>
                <a:ea typeface="Montserrat Ultra-Bold" panose="00000900000000000000"/>
                <a:cs typeface="Montserrat Ultra-Bold" panose="00000900000000000000"/>
                <a:sym typeface="Montserrat Ultra-Bold" panose="00000900000000000000"/>
              </a:rPr>
              <a:t>Mathematical Formulation of Diffusion Models</a:t>
            </a:r>
            <a:endParaRPr lang="en-US" sz="6410" b="1">
              <a:solidFill>
                <a:srgbClr val="3E67C8"/>
              </a:solidFill>
              <a:latin typeface="Montserrat Ultra-Bold" panose="00000900000000000000"/>
              <a:ea typeface="Montserrat Ultra-Bold" panose="00000900000000000000"/>
              <a:cs typeface="Montserrat Ultra-Bold" panose="00000900000000000000"/>
              <a:sym typeface="Montserrat Ultra-Bold" panose="00000900000000000000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3776225" y="2640514"/>
            <a:ext cx="14261461" cy="1454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525"/>
              </a:lnSpc>
            </a:pPr>
            <a:r>
              <a:rPr lang="en-US" sz="6210">
                <a:solidFill>
                  <a:srgbClr val="3E67C8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stochastic differential equations (SDEs) and score matching</a:t>
            </a:r>
            <a:endParaRPr lang="en-US" sz="6210">
              <a:solidFill>
                <a:srgbClr val="3E67C8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607537" y="4322652"/>
            <a:ext cx="9055371" cy="4991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80"/>
              </a:lnSpc>
            </a:pPr>
            <a:r>
              <a:rPr lang="en-US" sz="3240" b="1">
                <a:solidFill>
                  <a:srgbClr val="FFFFFF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Stochastic Differential Equations (SDEs) </a:t>
            </a:r>
            <a:endParaRPr lang="en-US" sz="3240" b="1">
              <a:solidFill>
                <a:srgbClr val="FFFFFF"/>
              </a:solidFill>
              <a:latin typeface="Montserrat Bold" panose="00000800000000000000"/>
              <a:ea typeface="Montserrat Bold" panose="00000800000000000000"/>
              <a:cs typeface="Montserrat Bold" panose="00000800000000000000"/>
              <a:sym typeface="Montserrat Bold" panose="00000800000000000000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457506" y="4977530"/>
            <a:ext cx="15910358" cy="3265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00"/>
              </a:lnSpc>
            </a:pPr>
            <a:r>
              <a:rPr lang="en-US" sz="3070" b="1">
                <a:solidFill>
                  <a:srgbClr val="000000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Reverse Diffusion Process (Denoising)?</a:t>
            </a:r>
            <a:endParaRPr lang="en-US" sz="3070" b="1">
              <a:solidFill>
                <a:srgbClr val="000000"/>
              </a:solidFill>
              <a:latin typeface="Poppins Bold" panose="00000800000000000000"/>
              <a:ea typeface="Poppins Bold" panose="00000800000000000000"/>
              <a:cs typeface="Poppins Bold" panose="00000800000000000000"/>
              <a:sym typeface="Poppins Bold" panose="00000800000000000000"/>
            </a:endParaRPr>
          </a:p>
          <a:p>
            <a:pPr algn="l">
              <a:lnSpc>
                <a:spcPts val="4300"/>
              </a:lnSpc>
            </a:pPr>
            <a:r>
              <a:rPr lang="en-US" sz="307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To generate new data, we need to </a:t>
            </a:r>
            <a:r>
              <a:rPr lang="en-US" sz="3070" b="1">
                <a:solidFill>
                  <a:srgbClr val="000000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reverse the diffusion process</a:t>
            </a:r>
            <a:r>
              <a:rPr lang="en-US" sz="307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. This is done by solving the </a:t>
            </a:r>
            <a:r>
              <a:rPr lang="en-US" sz="3070" b="1">
                <a:solidFill>
                  <a:srgbClr val="000000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reverse-time SDE</a:t>
            </a:r>
            <a:r>
              <a:rPr lang="en-US" sz="307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:</a:t>
            </a:r>
            <a:endParaRPr lang="en-US" sz="3070">
              <a:solidFill>
                <a:srgbClr val="000000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algn="l">
              <a:lnSpc>
                <a:spcPts val="4300"/>
              </a:lnSpc>
            </a:pPr>
          </a:p>
          <a:p>
            <a:pPr algn="l">
              <a:lnSpc>
                <a:spcPts val="4300"/>
              </a:lnSpc>
            </a:pPr>
          </a:p>
          <a:p>
            <a:pPr algn="l">
              <a:lnSpc>
                <a:spcPts val="4300"/>
              </a:lnSpc>
            </a:p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17367864" y="1100865"/>
            <a:ext cx="399158" cy="63290"/>
            <a:chOff x="0" y="0"/>
            <a:chExt cx="105128" cy="1666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5128" cy="16669"/>
            </a:xfrm>
            <a:custGeom>
              <a:avLst/>
              <a:gdLst/>
              <a:ahLst/>
              <a:cxnLst/>
              <a:rect l="l" t="t" r="r" b="b"/>
              <a:pathLst>
                <a:path w="105128" h="16669">
                  <a:moveTo>
                    <a:pt x="0" y="0"/>
                  </a:moveTo>
                  <a:lnTo>
                    <a:pt x="105128" y="0"/>
                  </a:lnTo>
                  <a:lnTo>
                    <a:pt x="105128" y="16669"/>
                  </a:lnTo>
                  <a:lnTo>
                    <a:pt x="0" y="16669"/>
                  </a:lnTo>
                  <a:close/>
                </a:path>
              </a:pathLst>
            </a:custGeom>
            <a:gradFill rotWithShape="1">
              <a:gsLst>
                <a:gs pos="0">
                  <a:srgbClr val="006CCD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05128" cy="547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00"/>
                </a:lnSpc>
              </a:pPr>
            </a:p>
          </p:txBody>
        </p:sp>
      </p:grpSp>
      <p:grpSp>
        <p:nvGrpSpPr>
          <p:cNvPr id="6" name="Group 6"/>
          <p:cNvGrpSpPr/>
          <p:nvPr/>
        </p:nvGrpSpPr>
        <p:grpSpPr>
          <a:xfrm rot="0">
            <a:off x="17367864" y="1243254"/>
            <a:ext cx="399158" cy="63290"/>
            <a:chOff x="0" y="0"/>
            <a:chExt cx="105128" cy="1666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05128" cy="16669"/>
            </a:xfrm>
            <a:custGeom>
              <a:avLst/>
              <a:gdLst/>
              <a:ahLst/>
              <a:cxnLst/>
              <a:rect l="l" t="t" r="r" b="b"/>
              <a:pathLst>
                <a:path w="105128" h="16669">
                  <a:moveTo>
                    <a:pt x="0" y="0"/>
                  </a:moveTo>
                  <a:lnTo>
                    <a:pt x="105128" y="0"/>
                  </a:lnTo>
                  <a:lnTo>
                    <a:pt x="105128" y="16669"/>
                  </a:lnTo>
                  <a:lnTo>
                    <a:pt x="0" y="16669"/>
                  </a:lnTo>
                  <a:close/>
                </a:path>
              </a:pathLst>
            </a:custGeom>
            <a:gradFill rotWithShape="1">
              <a:gsLst>
                <a:gs pos="0">
                  <a:srgbClr val="006CCD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05128" cy="547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00"/>
                </a:lnSpc>
              </a:pPr>
            </a:p>
          </p:txBody>
        </p:sp>
      </p:grpSp>
      <p:sp>
        <p:nvSpPr>
          <p:cNvPr id="9" name="Freeform 9"/>
          <p:cNvSpPr/>
          <p:nvPr/>
        </p:nvSpPr>
        <p:spPr>
          <a:xfrm>
            <a:off x="17259300" y="9056569"/>
            <a:ext cx="403461" cy="403461"/>
          </a:xfrm>
          <a:custGeom>
            <a:avLst/>
            <a:gdLst/>
            <a:ahLst/>
            <a:cxnLst/>
            <a:rect l="l" t="t" r="r" b="b"/>
            <a:pathLst>
              <a:path w="403461" h="403461">
                <a:moveTo>
                  <a:pt x="0" y="0"/>
                </a:moveTo>
                <a:lnTo>
                  <a:pt x="403461" y="0"/>
                </a:lnTo>
                <a:lnTo>
                  <a:pt x="403461" y="403462"/>
                </a:lnTo>
                <a:lnTo>
                  <a:pt x="0" y="4034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AutoShape 10"/>
          <p:cNvSpPr/>
          <p:nvPr/>
        </p:nvSpPr>
        <p:spPr>
          <a:xfrm>
            <a:off x="-550598" y="1717649"/>
            <a:ext cx="19996945" cy="0"/>
          </a:xfrm>
          <a:prstGeom prst="line">
            <a:avLst/>
          </a:prstGeom>
          <a:ln w="38100" cap="flat">
            <a:gradFill>
              <a:gsLst>
                <a:gs pos="0">
                  <a:srgbClr val="006CCD">
                    <a:alpha val="0"/>
                  </a:srgbClr>
                </a:gs>
                <a:gs pos="50000">
                  <a:srgbClr val="3E67C8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</p:sp>
      <p:sp>
        <p:nvSpPr>
          <p:cNvPr id="11" name="Freeform 11"/>
          <p:cNvSpPr/>
          <p:nvPr/>
        </p:nvSpPr>
        <p:spPr>
          <a:xfrm>
            <a:off x="552801" y="147894"/>
            <a:ext cx="2616259" cy="1569755"/>
          </a:xfrm>
          <a:custGeom>
            <a:avLst/>
            <a:gdLst/>
            <a:ahLst/>
            <a:cxnLst/>
            <a:rect l="l" t="t" r="r" b="b"/>
            <a:pathLst>
              <a:path w="2616259" h="1569755">
                <a:moveTo>
                  <a:pt x="0" y="0"/>
                </a:moveTo>
                <a:lnTo>
                  <a:pt x="2616259" y="0"/>
                </a:lnTo>
                <a:lnTo>
                  <a:pt x="2616259" y="1569755"/>
                </a:lnTo>
                <a:lnTo>
                  <a:pt x="0" y="156975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12" name="Group 12"/>
          <p:cNvGrpSpPr/>
          <p:nvPr/>
        </p:nvGrpSpPr>
        <p:grpSpPr>
          <a:xfrm rot="0">
            <a:off x="1348942" y="4189960"/>
            <a:ext cx="9313966" cy="778045"/>
            <a:chOff x="0" y="0"/>
            <a:chExt cx="1893850" cy="15820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893850" cy="158203"/>
            </a:xfrm>
            <a:custGeom>
              <a:avLst/>
              <a:gdLst/>
              <a:ahLst/>
              <a:cxnLst/>
              <a:rect l="l" t="t" r="r" b="b"/>
              <a:pathLst>
                <a:path w="1893850" h="158203">
                  <a:moveTo>
                    <a:pt x="0" y="0"/>
                  </a:moveTo>
                  <a:lnTo>
                    <a:pt x="1893850" y="0"/>
                  </a:lnTo>
                  <a:lnTo>
                    <a:pt x="1893850" y="158203"/>
                  </a:lnTo>
                  <a:lnTo>
                    <a:pt x="0" y="158203"/>
                  </a:lnTo>
                  <a:close/>
                </a:path>
              </a:pathLst>
            </a:custGeom>
            <a:gradFill rotWithShape="1">
              <a:gsLst>
                <a:gs pos="0">
                  <a:srgbClr val="006CCD">
                    <a:alpha val="100000"/>
                  </a:srgbClr>
                </a:gs>
                <a:gs pos="100000">
                  <a:srgbClr val="BF5EA4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1893850" cy="196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00"/>
                </a:lnSpc>
              </a:pPr>
            </a:p>
          </p:txBody>
        </p:sp>
      </p:grpSp>
      <p:sp>
        <p:nvSpPr>
          <p:cNvPr id="15" name="Freeform 15"/>
          <p:cNvSpPr/>
          <p:nvPr/>
        </p:nvSpPr>
        <p:spPr>
          <a:xfrm>
            <a:off x="2389577" y="5410592"/>
            <a:ext cx="13479415" cy="4486294"/>
          </a:xfrm>
          <a:custGeom>
            <a:avLst/>
            <a:gdLst/>
            <a:ahLst/>
            <a:cxnLst/>
            <a:rect l="l" t="t" r="r" b="b"/>
            <a:pathLst>
              <a:path w="13479415" h="4486294">
                <a:moveTo>
                  <a:pt x="0" y="0"/>
                </a:moveTo>
                <a:lnTo>
                  <a:pt x="13479415" y="0"/>
                </a:lnTo>
                <a:lnTo>
                  <a:pt x="13479415" y="4486294"/>
                </a:lnTo>
                <a:lnTo>
                  <a:pt x="0" y="448629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957214" y="1985985"/>
            <a:ext cx="17703056" cy="15096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05"/>
              </a:lnSpc>
            </a:pPr>
            <a:r>
              <a:rPr lang="en-US" sz="6410" b="1">
                <a:solidFill>
                  <a:srgbClr val="3E67C8"/>
                </a:solidFill>
                <a:latin typeface="Montserrat Ultra-Bold" panose="00000900000000000000"/>
                <a:ea typeface="Montserrat Ultra-Bold" panose="00000900000000000000"/>
                <a:cs typeface="Montserrat Ultra-Bold" panose="00000900000000000000"/>
                <a:sym typeface="Montserrat Ultra-Bold" panose="00000900000000000000"/>
              </a:rPr>
              <a:t>Mathematical Formulation of Diffusion Models</a:t>
            </a:r>
            <a:endParaRPr lang="en-US" sz="6410" b="1">
              <a:solidFill>
                <a:srgbClr val="3E67C8"/>
              </a:solidFill>
              <a:latin typeface="Montserrat Ultra-Bold" panose="00000900000000000000"/>
              <a:ea typeface="Montserrat Ultra-Bold" panose="00000900000000000000"/>
              <a:cs typeface="Montserrat Ultra-Bold" panose="00000900000000000000"/>
              <a:sym typeface="Montserrat Ultra-Bold" panose="00000900000000000000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3776225" y="2640514"/>
            <a:ext cx="14261461" cy="1454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525"/>
              </a:lnSpc>
            </a:pPr>
            <a:r>
              <a:rPr lang="en-US" sz="6210">
                <a:solidFill>
                  <a:srgbClr val="3E67C8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stochastic differential equations (SDEs) and score matching</a:t>
            </a:r>
            <a:endParaRPr lang="en-US" sz="6210">
              <a:solidFill>
                <a:srgbClr val="3E67C8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607537" y="4322652"/>
            <a:ext cx="9055371" cy="4991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80"/>
              </a:lnSpc>
            </a:pPr>
            <a:r>
              <a:rPr lang="en-US" sz="3240" b="1">
                <a:solidFill>
                  <a:srgbClr val="FFFFFF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Stochastic Differential Equations (SDEs) </a:t>
            </a:r>
            <a:endParaRPr lang="en-US" sz="3240" b="1">
              <a:solidFill>
                <a:srgbClr val="FFFFFF"/>
              </a:solidFill>
              <a:latin typeface="Montserrat Bold" panose="00000800000000000000"/>
              <a:ea typeface="Montserrat Bold" panose="00000800000000000000"/>
              <a:cs typeface="Montserrat Bold" panose="00000800000000000000"/>
              <a:sym typeface="Montserrat Bold" panose="00000800000000000000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17367864" y="1100865"/>
            <a:ext cx="399158" cy="63290"/>
            <a:chOff x="0" y="0"/>
            <a:chExt cx="105128" cy="1666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5128" cy="16669"/>
            </a:xfrm>
            <a:custGeom>
              <a:avLst/>
              <a:gdLst/>
              <a:ahLst/>
              <a:cxnLst/>
              <a:rect l="l" t="t" r="r" b="b"/>
              <a:pathLst>
                <a:path w="105128" h="16669">
                  <a:moveTo>
                    <a:pt x="0" y="0"/>
                  </a:moveTo>
                  <a:lnTo>
                    <a:pt x="105128" y="0"/>
                  </a:lnTo>
                  <a:lnTo>
                    <a:pt x="105128" y="16669"/>
                  </a:lnTo>
                  <a:lnTo>
                    <a:pt x="0" y="16669"/>
                  </a:lnTo>
                  <a:close/>
                </a:path>
              </a:pathLst>
            </a:custGeom>
            <a:gradFill rotWithShape="1">
              <a:gsLst>
                <a:gs pos="0">
                  <a:srgbClr val="006CCD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05128" cy="547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00"/>
                </a:lnSpc>
              </a:pPr>
            </a:p>
          </p:txBody>
        </p:sp>
      </p:grpSp>
      <p:grpSp>
        <p:nvGrpSpPr>
          <p:cNvPr id="6" name="Group 6"/>
          <p:cNvGrpSpPr/>
          <p:nvPr/>
        </p:nvGrpSpPr>
        <p:grpSpPr>
          <a:xfrm rot="0">
            <a:off x="17367864" y="1243254"/>
            <a:ext cx="399158" cy="63290"/>
            <a:chOff x="0" y="0"/>
            <a:chExt cx="105128" cy="1666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05128" cy="16669"/>
            </a:xfrm>
            <a:custGeom>
              <a:avLst/>
              <a:gdLst/>
              <a:ahLst/>
              <a:cxnLst/>
              <a:rect l="l" t="t" r="r" b="b"/>
              <a:pathLst>
                <a:path w="105128" h="16669">
                  <a:moveTo>
                    <a:pt x="0" y="0"/>
                  </a:moveTo>
                  <a:lnTo>
                    <a:pt x="105128" y="0"/>
                  </a:lnTo>
                  <a:lnTo>
                    <a:pt x="105128" y="16669"/>
                  </a:lnTo>
                  <a:lnTo>
                    <a:pt x="0" y="16669"/>
                  </a:lnTo>
                  <a:close/>
                </a:path>
              </a:pathLst>
            </a:custGeom>
            <a:gradFill rotWithShape="1">
              <a:gsLst>
                <a:gs pos="0">
                  <a:srgbClr val="006CCD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05128" cy="547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00"/>
                </a:lnSpc>
              </a:pPr>
            </a:p>
          </p:txBody>
        </p:sp>
      </p:grpSp>
      <p:sp>
        <p:nvSpPr>
          <p:cNvPr id="9" name="Freeform 9"/>
          <p:cNvSpPr/>
          <p:nvPr/>
        </p:nvSpPr>
        <p:spPr>
          <a:xfrm>
            <a:off x="17259300" y="9056569"/>
            <a:ext cx="403461" cy="403461"/>
          </a:xfrm>
          <a:custGeom>
            <a:avLst/>
            <a:gdLst/>
            <a:ahLst/>
            <a:cxnLst/>
            <a:rect l="l" t="t" r="r" b="b"/>
            <a:pathLst>
              <a:path w="403461" h="403461">
                <a:moveTo>
                  <a:pt x="0" y="0"/>
                </a:moveTo>
                <a:lnTo>
                  <a:pt x="403461" y="0"/>
                </a:lnTo>
                <a:lnTo>
                  <a:pt x="403461" y="403462"/>
                </a:lnTo>
                <a:lnTo>
                  <a:pt x="0" y="4034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AutoShape 10"/>
          <p:cNvSpPr/>
          <p:nvPr/>
        </p:nvSpPr>
        <p:spPr>
          <a:xfrm>
            <a:off x="-550598" y="1717649"/>
            <a:ext cx="19996945" cy="0"/>
          </a:xfrm>
          <a:prstGeom prst="line">
            <a:avLst/>
          </a:prstGeom>
          <a:ln w="38100" cap="flat">
            <a:gradFill>
              <a:gsLst>
                <a:gs pos="0">
                  <a:srgbClr val="006CCD">
                    <a:alpha val="0"/>
                  </a:srgbClr>
                </a:gs>
                <a:gs pos="50000">
                  <a:srgbClr val="3E67C8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</p:sp>
      <p:sp>
        <p:nvSpPr>
          <p:cNvPr id="11" name="Freeform 11"/>
          <p:cNvSpPr/>
          <p:nvPr/>
        </p:nvSpPr>
        <p:spPr>
          <a:xfrm>
            <a:off x="552801" y="147894"/>
            <a:ext cx="2616259" cy="1569755"/>
          </a:xfrm>
          <a:custGeom>
            <a:avLst/>
            <a:gdLst/>
            <a:ahLst/>
            <a:cxnLst/>
            <a:rect l="l" t="t" r="r" b="b"/>
            <a:pathLst>
              <a:path w="2616259" h="1569755">
                <a:moveTo>
                  <a:pt x="0" y="0"/>
                </a:moveTo>
                <a:lnTo>
                  <a:pt x="2616259" y="0"/>
                </a:lnTo>
                <a:lnTo>
                  <a:pt x="2616259" y="1569755"/>
                </a:lnTo>
                <a:lnTo>
                  <a:pt x="0" y="156975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12" name="Group 12"/>
          <p:cNvGrpSpPr/>
          <p:nvPr/>
        </p:nvGrpSpPr>
        <p:grpSpPr>
          <a:xfrm rot="0">
            <a:off x="1348942" y="4189960"/>
            <a:ext cx="9313966" cy="778045"/>
            <a:chOff x="0" y="0"/>
            <a:chExt cx="1893850" cy="15820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893850" cy="158203"/>
            </a:xfrm>
            <a:custGeom>
              <a:avLst/>
              <a:gdLst/>
              <a:ahLst/>
              <a:cxnLst/>
              <a:rect l="l" t="t" r="r" b="b"/>
              <a:pathLst>
                <a:path w="1893850" h="158203">
                  <a:moveTo>
                    <a:pt x="0" y="0"/>
                  </a:moveTo>
                  <a:lnTo>
                    <a:pt x="1893850" y="0"/>
                  </a:lnTo>
                  <a:lnTo>
                    <a:pt x="1893850" y="158203"/>
                  </a:lnTo>
                  <a:lnTo>
                    <a:pt x="0" y="158203"/>
                  </a:lnTo>
                  <a:close/>
                </a:path>
              </a:pathLst>
            </a:custGeom>
            <a:gradFill rotWithShape="1">
              <a:gsLst>
                <a:gs pos="0">
                  <a:srgbClr val="006CCD">
                    <a:alpha val="100000"/>
                  </a:srgbClr>
                </a:gs>
                <a:gs pos="100000">
                  <a:srgbClr val="BF5EA4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1893850" cy="196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00"/>
                </a:lnSpc>
              </a:pPr>
            </a:p>
          </p:txBody>
        </p:sp>
      </p:grpSp>
      <p:sp>
        <p:nvSpPr>
          <p:cNvPr id="15" name="Freeform 15"/>
          <p:cNvSpPr/>
          <p:nvPr/>
        </p:nvSpPr>
        <p:spPr>
          <a:xfrm>
            <a:off x="3656820" y="4968005"/>
            <a:ext cx="12659180" cy="5470398"/>
          </a:xfrm>
          <a:custGeom>
            <a:avLst/>
            <a:gdLst/>
            <a:ahLst/>
            <a:cxnLst/>
            <a:rect l="l" t="t" r="r" b="b"/>
            <a:pathLst>
              <a:path w="12659180" h="5470398">
                <a:moveTo>
                  <a:pt x="0" y="0"/>
                </a:moveTo>
                <a:lnTo>
                  <a:pt x="12659179" y="0"/>
                </a:lnTo>
                <a:lnTo>
                  <a:pt x="12659179" y="5470398"/>
                </a:lnTo>
                <a:lnTo>
                  <a:pt x="0" y="547039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957214" y="1985985"/>
            <a:ext cx="17703056" cy="15096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05"/>
              </a:lnSpc>
            </a:pPr>
            <a:r>
              <a:rPr lang="en-US" sz="6410" b="1">
                <a:solidFill>
                  <a:srgbClr val="3E67C8"/>
                </a:solidFill>
                <a:latin typeface="Montserrat Ultra-Bold" panose="00000900000000000000"/>
                <a:ea typeface="Montserrat Ultra-Bold" panose="00000900000000000000"/>
                <a:cs typeface="Montserrat Ultra-Bold" panose="00000900000000000000"/>
                <a:sym typeface="Montserrat Ultra-Bold" panose="00000900000000000000"/>
              </a:rPr>
              <a:t>Mathematical Formulation of Diffusion Models</a:t>
            </a:r>
            <a:endParaRPr lang="en-US" sz="6410" b="1">
              <a:solidFill>
                <a:srgbClr val="3E67C8"/>
              </a:solidFill>
              <a:latin typeface="Montserrat Ultra-Bold" panose="00000900000000000000"/>
              <a:ea typeface="Montserrat Ultra-Bold" panose="00000900000000000000"/>
              <a:cs typeface="Montserrat Ultra-Bold" panose="00000900000000000000"/>
              <a:sym typeface="Montserrat Ultra-Bold" panose="00000900000000000000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3776225" y="2640514"/>
            <a:ext cx="14261461" cy="1454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525"/>
              </a:lnSpc>
            </a:pPr>
            <a:r>
              <a:rPr lang="en-US" sz="6210">
                <a:solidFill>
                  <a:srgbClr val="3E67C8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stochastic differential equations (SDEs) and score matching</a:t>
            </a:r>
            <a:endParaRPr lang="en-US" sz="6210">
              <a:solidFill>
                <a:srgbClr val="3E67C8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607537" y="4322652"/>
            <a:ext cx="9055371" cy="4991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80"/>
              </a:lnSpc>
            </a:pPr>
            <a:r>
              <a:rPr lang="en-US" sz="3240" b="1">
                <a:solidFill>
                  <a:srgbClr val="FFFFFF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Stochastic Differential Equations (SDEs) </a:t>
            </a:r>
            <a:endParaRPr lang="en-US" sz="3240" b="1">
              <a:solidFill>
                <a:srgbClr val="FFFFFF"/>
              </a:solidFill>
              <a:latin typeface="Montserrat Bold" panose="00000800000000000000"/>
              <a:ea typeface="Montserrat Bold" panose="00000800000000000000"/>
              <a:cs typeface="Montserrat Bold" panose="00000800000000000000"/>
              <a:sym typeface="Montserrat Bold" panose="00000800000000000000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17367864" y="1100865"/>
            <a:ext cx="399158" cy="63290"/>
            <a:chOff x="0" y="0"/>
            <a:chExt cx="105128" cy="1666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5128" cy="16669"/>
            </a:xfrm>
            <a:custGeom>
              <a:avLst/>
              <a:gdLst/>
              <a:ahLst/>
              <a:cxnLst/>
              <a:rect l="l" t="t" r="r" b="b"/>
              <a:pathLst>
                <a:path w="105128" h="16669">
                  <a:moveTo>
                    <a:pt x="0" y="0"/>
                  </a:moveTo>
                  <a:lnTo>
                    <a:pt x="105128" y="0"/>
                  </a:lnTo>
                  <a:lnTo>
                    <a:pt x="105128" y="16669"/>
                  </a:lnTo>
                  <a:lnTo>
                    <a:pt x="0" y="16669"/>
                  </a:lnTo>
                  <a:close/>
                </a:path>
              </a:pathLst>
            </a:custGeom>
            <a:gradFill rotWithShape="1">
              <a:gsLst>
                <a:gs pos="0">
                  <a:srgbClr val="006CCD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05128" cy="547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00"/>
                </a:lnSpc>
              </a:pPr>
            </a:p>
          </p:txBody>
        </p:sp>
      </p:grpSp>
      <p:grpSp>
        <p:nvGrpSpPr>
          <p:cNvPr id="6" name="Group 6"/>
          <p:cNvGrpSpPr/>
          <p:nvPr/>
        </p:nvGrpSpPr>
        <p:grpSpPr>
          <a:xfrm rot="0">
            <a:off x="17367864" y="1243254"/>
            <a:ext cx="399158" cy="63290"/>
            <a:chOff x="0" y="0"/>
            <a:chExt cx="105128" cy="1666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05128" cy="16669"/>
            </a:xfrm>
            <a:custGeom>
              <a:avLst/>
              <a:gdLst/>
              <a:ahLst/>
              <a:cxnLst/>
              <a:rect l="l" t="t" r="r" b="b"/>
              <a:pathLst>
                <a:path w="105128" h="16669">
                  <a:moveTo>
                    <a:pt x="0" y="0"/>
                  </a:moveTo>
                  <a:lnTo>
                    <a:pt x="105128" y="0"/>
                  </a:lnTo>
                  <a:lnTo>
                    <a:pt x="105128" y="16669"/>
                  </a:lnTo>
                  <a:lnTo>
                    <a:pt x="0" y="16669"/>
                  </a:lnTo>
                  <a:close/>
                </a:path>
              </a:pathLst>
            </a:custGeom>
            <a:gradFill rotWithShape="1">
              <a:gsLst>
                <a:gs pos="0">
                  <a:srgbClr val="006CCD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05128" cy="547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00"/>
                </a:lnSpc>
              </a:pPr>
            </a:p>
          </p:txBody>
        </p:sp>
      </p:grpSp>
      <p:sp>
        <p:nvSpPr>
          <p:cNvPr id="9" name="Freeform 9"/>
          <p:cNvSpPr/>
          <p:nvPr/>
        </p:nvSpPr>
        <p:spPr>
          <a:xfrm>
            <a:off x="17259300" y="9056569"/>
            <a:ext cx="403461" cy="403461"/>
          </a:xfrm>
          <a:custGeom>
            <a:avLst/>
            <a:gdLst/>
            <a:ahLst/>
            <a:cxnLst/>
            <a:rect l="l" t="t" r="r" b="b"/>
            <a:pathLst>
              <a:path w="403461" h="403461">
                <a:moveTo>
                  <a:pt x="0" y="0"/>
                </a:moveTo>
                <a:lnTo>
                  <a:pt x="403461" y="0"/>
                </a:lnTo>
                <a:lnTo>
                  <a:pt x="403461" y="403462"/>
                </a:lnTo>
                <a:lnTo>
                  <a:pt x="0" y="4034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AutoShape 10"/>
          <p:cNvSpPr/>
          <p:nvPr/>
        </p:nvSpPr>
        <p:spPr>
          <a:xfrm>
            <a:off x="-550598" y="1717649"/>
            <a:ext cx="19996945" cy="0"/>
          </a:xfrm>
          <a:prstGeom prst="line">
            <a:avLst/>
          </a:prstGeom>
          <a:ln w="38100" cap="flat">
            <a:gradFill>
              <a:gsLst>
                <a:gs pos="0">
                  <a:srgbClr val="006CCD">
                    <a:alpha val="0"/>
                  </a:srgbClr>
                </a:gs>
                <a:gs pos="50000">
                  <a:srgbClr val="3E67C8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</p:sp>
      <p:sp>
        <p:nvSpPr>
          <p:cNvPr id="11" name="Freeform 11"/>
          <p:cNvSpPr/>
          <p:nvPr/>
        </p:nvSpPr>
        <p:spPr>
          <a:xfrm>
            <a:off x="552801" y="147894"/>
            <a:ext cx="2616259" cy="1569755"/>
          </a:xfrm>
          <a:custGeom>
            <a:avLst/>
            <a:gdLst/>
            <a:ahLst/>
            <a:cxnLst/>
            <a:rect l="l" t="t" r="r" b="b"/>
            <a:pathLst>
              <a:path w="2616259" h="1569755">
                <a:moveTo>
                  <a:pt x="0" y="0"/>
                </a:moveTo>
                <a:lnTo>
                  <a:pt x="2616259" y="0"/>
                </a:lnTo>
                <a:lnTo>
                  <a:pt x="2616259" y="1569755"/>
                </a:lnTo>
                <a:lnTo>
                  <a:pt x="0" y="156975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12" name="Group 12"/>
          <p:cNvGrpSpPr/>
          <p:nvPr/>
        </p:nvGrpSpPr>
        <p:grpSpPr>
          <a:xfrm rot="0">
            <a:off x="1348942" y="4189960"/>
            <a:ext cx="9313966" cy="778045"/>
            <a:chOff x="0" y="0"/>
            <a:chExt cx="1893850" cy="15820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893850" cy="158203"/>
            </a:xfrm>
            <a:custGeom>
              <a:avLst/>
              <a:gdLst/>
              <a:ahLst/>
              <a:cxnLst/>
              <a:rect l="l" t="t" r="r" b="b"/>
              <a:pathLst>
                <a:path w="1893850" h="158203">
                  <a:moveTo>
                    <a:pt x="0" y="0"/>
                  </a:moveTo>
                  <a:lnTo>
                    <a:pt x="1893850" y="0"/>
                  </a:lnTo>
                  <a:lnTo>
                    <a:pt x="1893850" y="158203"/>
                  </a:lnTo>
                  <a:lnTo>
                    <a:pt x="0" y="158203"/>
                  </a:lnTo>
                  <a:close/>
                </a:path>
              </a:pathLst>
            </a:custGeom>
            <a:gradFill rotWithShape="1">
              <a:gsLst>
                <a:gs pos="0">
                  <a:srgbClr val="006CCD">
                    <a:alpha val="100000"/>
                  </a:srgbClr>
                </a:gs>
                <a:gs pos="100000">
                  <a:srgbClr val="BF5EA4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1893850" cy="196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00"/>
                </a:lnSpc>
              </a:pPr>
            </a:p>
          </p:txBody>
        </p:sp>
      </p:grpSp>
      <p:sp>
        <p:nvSpPr>
          <p:cNvPr id="15" name="Freeform 15"/>
          <p:cNvSpPr/>
          <p:nvPr/>
        </p:nvSpPr>
        <p:spPr>
          <a:xfrm>
            <a:off x="3029028" y="5023453"/>
            <a:ext cx="13559427" cy="5263547"/>
          </a:xfrm>
          <a:custGeom>
            <a:avLst/>
            <a:gdLst/>
            <a:ahLst/>
            <a:cxnLst/>
            <a:rect l="l" t="t" r="r" b="b"/>
            <a:pathLst>
              <a:path w="13559427" h="5263547">
                <a:moveTo>
                  <a:pt x="0" y="0"/>
                </a:moveTo>
                <a:lnTo>
                  <a:pt x="13559427" y="0"/>
                </a:lnTo>
                <a:lnTo>
                  <a:pt x="13559427" y="5263547"/>
                </a:lnTo>
                <a:lnTo>
                  <a:pt x="0" y="526354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957214" y="1985985"/>
            <a:ext cx="17703056" cy="15096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05"/>
              </a:lnSpc>
            </a:pPr>
            <a:r>
              <a:rPr lang="en-US" sz="6410" b="1">
                <a:solidFill>
                  <a:srgbClr val="3E67C8"/>
                </a:solidFill>
                <a:latin typeface="Montserrat Ultra-Bold" panose="00000900000000000000"/>
                <a:ea typeface="Montserrat Ultra-Bold" panose="00000900000000000000"/>
                <a:cs typeface="Montserrat Ultra-Bold" panose="00000900000000000000"/>
                <a:sym typeface="Montserrat Ultra-Bold" panose="00000900000000000000"/>
              </a:rPr>
              <a:t>Mathematical Formulation of Diffusion Models</a:t>
            </a:r>
            <a:endParaRPr lang="en-US" sz="6410" b="1">
              <a:solidFill>
                <a:srgbClr val="3E67C8"/>
              </a:solidFill>
              <a:latin typeface="Montserrat Ultra-Bold" panose="00000900000000000000"/>
              <a:ea typeface="Montserrat Ultra-Bold" panose="00000900000000000000"/>
              <a:cs typeface="Montserrat Ultra-Bold" panose="00000900000000000000"/>
              <a:sym typeface="Montserrat Ultra-Bold" panose="00000900000000000000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3776225" y="2640514"/>
            <a:ext cx="14261461" cy="1454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525"/>
              </a:lnSpc>
            </a:pPr>
            <a:r>
              <a:rPr lang="en-US" sz="6210">
                <a:solidFill>
                  <a:srgbClr val="3E67C8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stochastic differential equations (SDEs) and score matching</a:t>
            </a:r>
            <a:endParaRPr lang="en-US" sz="6210">
              <a:solidFill>
                <a:srgbClr val="3E67C8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607537" y="4322652"/>
            <a:ext cx="9055371" cy="4991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80"/>
              </a:lnSpc>
            </a:pPr>
            <a:r>
              <a:rPr lang="en-US" sz="3240" b="1">
                <a:solidFill>
                  <a:srgbClr val="FFFFFF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Stochastic Differential Equations (SDEs) </a:t>
            </a:r>
            <a:endParaRPr lang="en-US" sz="3240" b="1">
              <a:solidFill>
                <a:srgbClr val="FFFFFF"/>
              </a:solidFill>
              <a:latin typeface="Montserrat Bold" panose="00000800000000000000"/>
              <a:ea typeface="Montserrat Bold" panose="00000800000000000000"/>
              <a:cs typeface="Montserrat Bold" panose="00000800000000000000"/>
              <a:sym typeface="Montserrat Bold" panose="00000800000000000000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17367864" y="1100865"/>
            <a:ext cx="399158" cy="63290"/>
            <a:chOff x="0" y="0"/>
            <a:chExt cx="105128" cy="1666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5128" cy="16669"/>
            </a:xfrm>
            <a:custGeom>
              <a:avLst/>
              <a:gdLst/>
              <a:ahLst/>
              <a:cxnLst/>
              <a:rect l="l" t="t" r="r" b="b"/>
              <a:pathLst>
                <a:path w="105128" h="16669">
                  <a:moveTo>
                    <a:pt x="0" y="0"/>
                  </a:moveTo>
                  <a:lnTo>
                    <a:pt x="105128" y="0"/>
                  </a:lnTo>
                  <a:lnTo>
                    <a:pt x="105128" y="16669"/>
                  </a:lnTo>
                  <a:lnTo>
                    <a:pt x="0" y="16669"/>
                  </a:lnTo>
                  <a:close/>
                </a:path>
              </a:pathLst>
            </a:custGeom>
            <a:gradFill rotWithShape="1">
              <a:gsLst>
                <a:gs pos="0">
                  <a:srgbClr val="006CCD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05128" cy="547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00"/>
                </a:lnSpc>
              </a:pPr>
            </a:p>
          </p:txBody>
        </p:sp>
      </p:grpSp>
      <p:grpSp>
        <p:nvGrpSpPr>
          <p:cNvPr id="6" name="Group 6"/>
          <p:cNvGrpSpPr/>
          <p:nvPr/>
        </p:nvGrpSpPr>
        <p:grpSpPr>
          <a:xfrm rot="0">
            <a:off x="17367864" y="1243254"/>
            <a:ext cx="399158" cy="63290"/>
            <a:chOff x="0" y="0"/>
            <a:chExt cx="105128" cy="1666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05128" cy="16669"/>
            </a:xfrm>
            <a:custGeom>
              <a:avLst/>
              <a:gdLst/>
              <a:ahLst/>
              <a:cxnLst/>
              <a:rect l="l" t="t" r="r" b="b"/>
              <a:pathLst>
                <a:path w="105128" h="16669">
                  <a:moveTo>
                    <a:pt x="0" y="0"/>
                  </a:moveTo>
                  <a:lnTo>
                    <a:pt x="105128" y="0"/>
                  </a:lnTo>
                  <a:lnTo>
                    <a:pt x="105128" y="16669"/>
                  </a:lnTo>
                  <a:lnTo>
                    <a:pt x="0" y="16669"/>
                  </a:lnTo>
                  <a:close/>
                </a:path>
              </a:pathLst>
            </a:custGeom>
            <a:gradFill rotWithShape="1">
              <a:gsLst>
                <a:gs pos="0">
                  <a:srgbClr val="006CCD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05128" cy="547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00"/>
                </a:lnSpc>
              </a:pPr>
            </a:p>
          </p:txBody>
        </p:sp>
      </p:grpSp>
      <p:sp>
        <p:nvSpPr>
          <p:cNvPr id="9" name="Freeform 9"/>
          <p:cNvSpPr/>
          <p:nvPr/>
        </p:nvSpPr>
        <p:spPr>
          <a:xfrm>
            <a:off x="17259300" y="9056569"/>
            <a:ext cx="403461" cy="403461"/>
          </a:xfrm>
          <a:custGeom>
            <a:avLst/>
            <a:gdLst/>
            <a:ahLst/>
            <a:cxnLst/>
            <a:rect l="l" t="t" r="r" b="b"/>
            <a:pathLst>
              <a:path w="403461" h="403461">
                <a:moveTo>
                  <a:pt x="0" y="0"/>
                </a:moveTo>
                <a:lnTo>
                  <a:pt x="403461" y="0"/>
                </a:lnTo>
                <a:lnTo>
                  <a:pt x="403461" y="403462"/>
                </a:lnTo>
                <a:lnTo>
                  <a:pt x="0" y="4034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AutoShape 10"/>
          <p:cNvSpPr/>
          <p:nvPr/>
        </p:nvSpPr>
        <p:spPr>
          <a:xfrm>
            <a:off x="-550598" y="1717649"/>
            <a:ext cx="19996945" cy="0"/>
          </a:xfrm>
          <a:prstGeom prst="line">
            <a:avLst/>
          </a:prstGeom>
          <a:ln w="38100" cap="flat">
            <a:gradFill>
              <a:gsLst>
                <a:gs pos="0">
                  <a:srgbClr val="006CCD">
                    <a:alpha val="0"/>
                  </a:srgbClr>
                </a:gs>
                <a:gs pos="50000">
                  <a:srgbClr val="3E67C8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</p:sp>
      <p:sp>
        <p:nvSpPr>
          <p:cNvPr id="11" name="Freeform 11"/>
          <p:cNvSpPr/>
          <p:nvPr/>
        </p:nvSpPr>
        <p:spPr>
          <a:xfrm>
            <a:off x="552801" y="147894"/>
            <a:ext cx="2616259" cy="1569755"/>
          </a:xfrm>
          <a:custGeom>
            <a:avLst/>
            <a:gdLst/>
            <a:ahLst/>
            <a:cxnLst/>
            <a:rect l="l" t="t" r="r" b="b"/>
            <a:pathLst>
              <a:path w="2616259" h="1569755">
                <a:moveTo>
                  <a:pt x="0" y="0"/>
                </a:moveTo>
                <a:lnTo>
                  <a:pt x="2616259" y="0"/>
                </a:lnTo>
                <a:lnTo>
                  <a:pt x="2616259" y="1569755"/>
                </a:lnTo>
                <a:lnTo>
                  <a:pt x="0" y="156975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12" name="Group 12"/>
          <p:cNvGrpSpPr/>
          <p:nvPr/>
        </p:nvGrpSpPr>
        <p:grpSpPr>
          <a:xfrm rot="0">
            <a:off x="1348942" y="4209010"/>
            <a:ext cx="9313966" cy="778045"/>
            <a:chOff x="0" y="0"/>
            <a:chExt cx="1893850" cy="15820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893850" cy="158203"/>
            </a:xfrm>
            <a:custGeom>
              <a:avLst/>
              <a:gdLst/>
              <a:ahLst/>
              <a:cxnLst/>
              <a:rect l="l" t="t" r="r" b="b"/>
              <a:pathLst>
                <a:path w="1893850" h="158203">
                  <a:moveTo>
                    <a:pt x="0" y="0"/>
                  </a:moveTo>
                  <a:lnTo>
                    <a:pt x="1893850" y="0"/>
                  </a:lnTo>
                  <a:lnTo>
                    <a:pt x="1893850" y="158203"/>
                  </a:lnTo>
                  <a:lnTo>
                    <a:pt x="0" y="158203"/>
                  </a:lnTo>
                  <a:close/>
                </a:path>
              </a:pathLst>
            </a:custGeom>
            <a:gradFill rotWithShape="1">
              <a:gsLst>
                <a:gs pos="0">
                  <a:srgbClr val="006CCD">
                    <a:alpha val="100000"/>
                  </a:srgbClr>
                </a:gs>
                <a:gs pos="100000">
                  <a:srgbClr val="BF5EA4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1893850" cy="196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00"/>
                </a:lnSpc>
              </a:pPr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957214" y="1985985"/>
            <a:ext cx="17703056" cy="15096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05"/>
              </a:lnSpc>
            </a:pPr>
            <a:r>
              <a:rPr lang="en-US" sz="6410" b="1">
                <a:solidFill>
                  <a:srgbClr val="3E67C8"/>
                </a:solidFill>
                <a:latin typeface="Montserrat Ultra-Bold" panose="00000900000000000000"/>
                <a:ea typeface="Montserrat Ultra-Bold" panose="00000900000000000000"/>
                <a:cs typeface="Montserrat Ultra-Bold" panose="00000900000000000000"/>
                <a:sym typeface="Montserrat Ultra-Bold" panose="00000900000000000000"/>
              </a:rPr>
              <a:t>Mathematical Formulation of Diffusion Models</a:t>
            </a:r>
            <a:endParaRPr lang="en-US" sz="6410" b="1">
              <a:solidFill>
                <a:srgbClr val="3E67C8"/>
              </a:solidFill>
              <a:latin typeface="Montserrat Ultra-Bold" panose="00000900000000000000"/>
              <a:ea typeface="Montserrat Ultra-Bold" panose="00000900000000000000"/>
              <a:cs typeface="Montserrat Ultra-Bold" panose="00000900000000000000"/>
              <a:sym typeface="Montserrat Ultra-Bold" panose="00000900000000000000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3776225" y="2640514"/>
            <a:ext cx="14261461" cy="1454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525"/>
              </a:lnSpc>
            </a:pPr>
            <a:r>
              <a:rPr lang="en-US" sz="6210">
                <a:solidFill>
                  <a:srgbClr val="3E67C8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stochastic differential equations (SDEs) and score matching</a:t>
            </a:r>
            <a:endParaRPr lang="en-US" sz="6210">
              <a:solidFill>
                <a:srgbClr val="3E67C8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607537" y="4341702"/>
            <a:ext cx="9055371" cy="4991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80"/>
              </a:lnSpc>
            </a:pPr>
            <a:r>
              <a:rPr lang="en-US" sz="3240" b="1">
                <a:solidFill>
                  <a:srgbClr val="FFFFFF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Stochastic Differential Equations (SDEs) </a:t>
            </a:r>
            <a:endParaRPr lang="en-US" sz="3240" b="1">
              <a:solidFill>
                <a:srgbClr val="FFFFFF"/>
              </a:solidFill>
              <a:latin typeface="Montserrat Bold" panose="00000800000000000000"/>
              <a:ea typeface="Montserrat Bold" panose="00000800000000000000"/>
              <a:cs typeface="Montserrat Bold" panose="00000800000000000000"/>
              <a:sym typeface="Montserrat Bold" panose="00000800000000000000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457506" y="5187080"/>
            <a:ext cx="15910358" cy="3859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00"/>
              </a:lnSpc>
            </a:pPr>
            <a:r>
              <a:rPr lang="en-US" sz="3070" b="1">
                <a:solidFill>
                  <a:srgbClr val="000000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How is This Used?</a:t>
            </a:r>
            <a:endParaRPr lang="en-US" sz="3070" b="1">
              <a:solidFill>
                <a:srgbClr val="000000"/>
              </a:solidFill>
              <a:latin typeface="Poppins Bold" panose="00000800000000000000"/>
              <a:ea typeface="Poppins Bold" panose="00000800000000000000"/>
              <a:cs typeface="Poppins Bold" panose="00000800000000000000"/>
              <a:sym typeface="Poppins Bold" panose="00000800000000000000"/>
            </a:endParaRPr>
          </a:p>
          <a:p>
            <a:pPr algn="l">
              <a:lnSpc>
                <a:spcPts val="4300"/>
              </a:lnSpc>
            </a:pPr>
          </a:p>
          <a:p>
            <a:pPr marL="662940" lvl="1" indent="-331470" algn="l">
              <a:lnSpc>
                <a:spcPts val="4300"/>
              </a:lnSpc>
              <a:buFont typeface="Arial" panose="020B0604020202020204"/>
              <a:buChar char="•"/>
            </a:pPr>
            <a:r>
              <a:rPr lang="en-US" sz="307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The model learns to p</a:t>
            </a:r>
            <a:r>
              <a:rPr lang="en-US" sz="307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re</a:t>
            </a:r>
            <a:r>
              <a:rPr lang="en-US" sz="307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dict</a:t>
            </a:r>
            <a:r>
              <a:rPr lang="en-US" sz="307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 the </a:t>
            </a:r>
            <a:r>
              <a:rPr lang="en-US" sz="307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score </a:t>
            </a:r>
            <a:r>
              <a:rPr lang="en-US" sz="307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fu</a:t>
            </a:r>
            <a:r>
              <a:rPr lang="en-US" sz="307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nct</a:t>
            </a:r>
            <a:r>
              <a:rPr lang="en-US" sz="307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ion .</a:t>
            </a:r>
            <a:endParaRPr lang="en-US" sz="3070">
              <a:solidFill>
                <a:srgbClr val="000000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algn="l">
              <a:lnSpc>
                <a:spcPts val="4300"/>
              </a:lnSpc>
            </a:pPr>
          </a:p>
          <a:p>
            <a:pPr marL="662940" lvl="1" indent="-331470" algn="l">
              <a:lnSpc>
                <a:spcPts val="4300"/>
              </a:lnSpc>
              <a:buFont typeface="Arial" panose="020B0604020202020204"/>
              <a:buChar char="•"/>
            </a:pPr>
            <a:r>
              <a:rPr lang="en-US" sz="307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By integrating this </a:t>
            </a:r>
            <a:r>
              <a:rPr lang="en-US" sz="307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reverse</a:t>
            </a:r>
            <a:r>
              <a:rPr lang="en-US" sz="307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 SDE over </a:t>
            </a:r>
            <a:r>
              <a:rPr lang="en-US" sz="307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time</a:t>
            </a:r>
            <a:r>
              <a:rPr lang="en-US" sz="307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,</a:t>
            </a:r>
            <a:r>
              <a:rPr lang="en-US" sz="307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 </a:t>
            </a:r>
            <a:r>
              <a:rPr lang="en-US" sz="307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we generate clean samples from pure noise.</a:t>
            </a:r>
            <a:endParaRPr lang="en-US" sz="3070">
              <a:solidFill>
                <a:srgbClr val="000000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algn="l">
              <a:lnSpc>
                <a:spcPts val="4300"/>
              </a:lnSpc>
            </a:p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17367864" y="1100865"/>
            <a:ext cx="399158" cy="63290"/>
            <a:chOff x="0" y="0"/>
            <a:chExt cx="105128" cy="1666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5128" cy="16669"/>
            </a:xfrm>
            <a:custGeom>
              <a:avLst/>
              <a:gdLst/>
              <a:ahLst/>
              <a:cxnLst/>
              <a:rect l="l" t="t" r="r" b="b"/>
              <a:pathLst>
                <a:path w="105128" h="16669">
                  <a:moveTo>
                    <a:pt x="0" y="0"/>
                  </a:moveTo>
                  <a:lnTo>
                    <a:pt x="105128" y="0"/>
                  </a:lnTo>
                  <a:lnTo>
                    <a:pt x="105128" y="16669"/>
                  </a:lnTo>
                  <a:lnTo>
                    <a:pt x="0" y="16669"/>
                  </a:lnTo>
                  <a:close/>
                </a:path>
              </a:pathLst>
            </a:custGeom>
            <a:gradFill rotWithShape="1">
              <a:gsLst>
                <a:gs pos="0">
                  <a:srgbClr val="006CCD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05128" cy="547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00"/>
                </a:lnSpc>
              </a:pPr>
            </a:p>
          </p:txBody>
        </p:sp>
      </p:grpSp>
      <p:grpSp>
        <p:nvGrpSpPr>
          <p:cNvPr id="6" name="Group 6"/>
          <p:cNvGrpSpPr/>
          <p:nvPr/>
        </p:nvGrpSpPr>
        <p:grpSpPr>
          <a:xfrm rot="0">
            <a:off x="17367864" y="1243254"/>
            <a:ext cx="399158" cy="63290"/>
            <a:chOff x="0" y="0"/>
            <a:chExt cx="105128" cy="1666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05128" cy="16669"/>
            </a:xfrm>
            <a:custGeom>
              <a:avLst/>
              <a:gdLst/>
              <a:ahLst/>
              <a:cxnLst/>
              <a:rect l="l" t="t" r="r" b="b"/>
              <a:pathLst>
                <a:path w="105128" h="16669">
                  <a:moveTo>
                    <a:pt x="0" y="0"/>
                  </a:moveTo>
                  <a:lnTo>
                    <a:pt x="105128" y="0"/>
                  </a:lnTo>
                  <a:lnTo>
                    <a:pt x="105128" y="16669"/>
                  </a:lnTo>
                  <a:lnTo>
                    <a:pt x="0" y="16669"/>
                  </a:lnTo>
                  <a:close/>
                </a:path>
              </a:pathLst>
            </a:custGeom>
            <a:gradFill rotWithShape="1">
              <a:gsLst>
                <a:gs pos="0">
                  <a:srgbClr val="006CCD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05128" cy="547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00"/>
                </a:lnSpc>
              </a:pPr>
            </a:p>
          </p:txBody>
        </p:sp>
      </p:grpSp>
      <p:sp>
        <p:nvSpPr>
          <p:cNvPr id="9" name="Freeform 9"/>
          <p:cNvSpPr/>
          <p:nvPr/>
        </p:nvSpPr>
        <p:spPr>
          <a:xfrm>
            <a:off x="17259300" y="9056569"/>
            <a:ext cx="403461" cy="403461"/>
          </a:xfrm>
          <a:custGeom>
            <a:avLst/>
            <a:gdLst/>
            <a:ahLst/>
            <a:cxnLst/>
            <a:rect l="l" t="t" r="r" b="b"/>
            <a:pathLst>
              <a:path w="403461" h="403461">
                <a:moveTo>
                  <a:pt x="0" y="0"/>
                </a:moveTo>
                <a:lnTo>
                  <a:pt x="403461" y="0"/>
                </a:lnTo>
                <a:lnTo>
                  <a:pt x="403461" y="403462"/>
                </a:lnTo>
                <a:lnTo>
                  <a:pt x="0" y="4034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AutoShape 10"/>
          <p:cNvSpPr/>
          <p:nvPr/>
        </p:nvSpPr>
        <p:spPr>
          <a:xfrm>
            <a:off x="-550598" y="1717649"/>
            <a:ext cx="19996945" cy="0"/>
          </a:xfrm>
          <a:prstGeom prst="line">
            <a:avLst/>
          </a:prstGeom>
          <a:ln w="38100" cap="flat">
            <a:gradFill>
              <a:gsLst>
                <a:gs pos="0">
                  <a:srgbClr val="006CCD">
                    <a:alpha val="0"/>
                  </a:srgbClr>
                </a:gs>
                <a:gs pos="50000">
                  <a:srgbClr val="3E67C8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</p:sp>
      <p:sp>
        <p:nvSpPr>
          <p:cNvPr id="11" name="Freeform 11"/>
          <p:cNvSpPr/>
          <p:nvPr/>
        </p:nvSpPr>
        <p:spPr>
          <a:xfrm>
            <a:off x="552801" y="147894"/>
            <a:ext cx="2616259" cy="1569755"/>
          </a:xfrm>
          <a:custGeom>
            <a:avLst/>
            <a:gdLst/>
            <a:ahLst/>
            <a:cxnLst/>
            <a:rect l="l" t="t" r="r" b="b"/>
            <a:pathLst>
              <a:path w="2616259" h="1569755">
                <a:moveTo>
                  <a:pt x="0" y="0"/>
                </a:moveTo>
                <a:lnTo>
                  <a:pt x="2616259" y="0"/>
                </a:lnTo>
                <a:lnTo>
                  <a:pt x="2616259" y="1569755"/>
                </a:lnTo>
                <a:lnTo>
                  <a:pt x="0" y="156975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12" name="Group 12"/>
          <p:cNvGrpSpPr/>
          <p:nvPr/>
        </p:nvGrpSpPr>
        <p:grpSpPr>
          <a:xfrm rot="0">
            <a:off x="1098931" y="3711066"/>
            <a:ext cx="6369349" cy="778045"/>
            <a:chOff x="0" y="0"/>
            <a:chExt cx="1295108" cy="15820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295108" cy="158203"/>
            </a:xfrm>
            <a:custGeom>
              <a:avLst/>
              <a:gdLst/>
              <a:ahLst/>
              <a:cxnLst/>
              <a:rect l="l" t="t" r="r" b="b"/>
              <a:pathLst>
                <a:path w="1295108" h="158203">
                  <a:moveTo>
                    <a:pt x="0" y="0"/>
                  </a:moveTo>
                  <a:lnTo>
                    <a:pt x="1295108" y="0"/>
                  </a:lnTo>
                  <a:lnTo>
                    <a:pt x="1295108" y="158203"/>
                  </a:lnTo>
                  <a:lnTo>
                    <a:pt x="0" y="158203"/>
                  </a:lnTo>
                  <a:close/>
                </a:path>
              </a:pathLst>
            </a:custGeom>
            <a:gradFill rotWithShape="1">
              <a:gsLst>
                <a:gs pos="0">
                  <a:srgbClr val="006CCD">
                    <a:alpha val="100000"/>
                  </a:srgbClr>
                </a:gs>
                <a:gs pos="100000">
                  <a:srgbClr val="BF5EA4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1295108" cy="196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00"/>
                </a:lnSpc>
              </a:pPr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957214" y="2033610"/>
            <a:ext cx="16302086" cy="982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30"/>
              </a:lnSpc>
            </a:pPr>
            <a:r>
              <a:rPr lang="en-US" sz="8010" b="1">
                <a:solidFill>
                  <a:srgbClr val="3E67C8"/>
                </a:solidFill>
                <a:latin typeface="Montserrat Ultra-Bold" panose="00000900000000000000"/>
                <a:ea typeface="Montserrat Ultra-Bold" panose="00000900000000000000"/>
                <a:cs typeface="Montserrat Ultra-Bold" panose="00000900000000000000"/>
                <a:sym typeface="Montserrat Ultra-Bold" panose="00000900000000000000"/>
              </a:rPr>
              <a:t>The Foundations </a:t>
            </a:r>
            <a:endParaRPr lang="en-US" sz="8010" b="1">
              <a:solidFill>
                <a:srgbClr val="3E67C8"/>
              </a:solidFill>
              <a:latin typeface="Montserrat Ultra-Bold" panose="00000900000000000000"/>
              <a:ea typeface="Montserrat Ultra-Bold" panose="00000900000000000000"/>
              <a:cs typeface="Montserrat Ultra-Bold" panose="00000900000000000000"/>
              <a:sym typeface="Montserrat Ultra-Bold" panose="00000900000000000000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6716463" y="3028029"/>
            <a:ext cx="11571537" cy="8127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85"/>
              </a:lnSpc>
            </a:pPr>
            <a:r>
              <a:rPr lang="en-US" sz="6610">
                <a:solidFill>
                  <a:srgbClr val="3E67C8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Autoencoders</a:t>
            </a:r>
            <a:endParaRPr lang="en-US" sz="6610">
              <a:solidFill>
                <a:srgbClr val="3E67C8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405150" y="3843757"/>
            <a:ext cx="6361240" cy="503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80"/>
              </a:lnSpc>
            </a:pPr>
            <a:r>
              <a:rPr lang="en-US" sz="3240" b="1">
                <a:solidFill>
                  <a:srgbClr val="FFFFFF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What is an Autoencoder?</a:t>
            </a:r>
            <a:endParaRPr lang="en-US" sz="3240" b="1">
              <a:solidFill>
                <a:srgbClr val="FFFFFF"/>
              </a:solidFill>
              <a:latin typeface="Montserrat Bold" panose="00000800000000000000"/>
              <a:ea typeface="Montserrat Bold" panose="00000800000000000000"/>
              <a:cs typeface="Montserrat Bold" panose="00000800000000000000"/>
              <a:sym typeface="Montserrat Bold" panose="00000800000000000000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049102" y="4479586"/>
            <a:ext cx="16518341" cy="5876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>
                <a:solidFill>
                  <a:srgbClr val="000000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Definition:</a:t>
            </a:r>
            <a:r>
              <a:rPr lang="en-US" sz="3000" b="1">
                <a:solidFill>
                  <a:srgbClr val="000000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 </a:t>
            </a:r>
            <a:endParaRPr lang="en-US" sz="3000" b="1">
              <a:solidFill>
                <a:srgbClr val="000000"/>
              </a:solidFill>
              <a:latin typeface="Poppins Bold" panose="00000800000000000000"/>
              <a:ea typeface="Poppins Bold" panose="00000800000000000000"/>
              <a:cs typeface="Poppins Bold" panose="00000800000000000000"/>
              <a:sym typeface="Poppins Bold" panose="00000800000000000000"/>
            </a:endParaRP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An Autoencoder is a type of neural network architecture designed to learn a compact representation of data through two key components:</a:t>
            </a:r>
            <a:endParaRPr lang="en-US" sz="3000">
              <a:solidFill>
                <a:srgbClr val="000000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algn="l">
              <a:lnSpc>
                <a:spcPts val="4200"/>
              </a:lnSpc>
            </a:pPr>
          </a:p>
          <a:p>
            <a:pPr marL="647700" lvl="1" indent="-323850" algn="l">
              <a:lnSpc>
                <a:spcPts val="4200"/>
              </a:lnSpc>
              <a:buFont typeface="Arial" panose="020B0604020202020204"/>
              <a:buChar char="•"/>
            </a:pPr>
            <a:r>
              <a:rPr lang="en-US" sz="3000" b="1">
                <a:solidFill>
                  <a:srgbClr val="000000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Encoder:</a:t>
            </a:r>
            <a:r>
              <a:rPr lang="en-US" sz="300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 Compresses the input data into a smaller-dimensional representation.</a:t>
            </a:r>
            <a:endParaRPr lang="en-US" sz="3000">
              <a:solidFill>
                <a:srgbClr val="000000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647700" lvl="1" indent="-323850" algn="l">
              <a:lnSpc>
                <a:spcPts val="4200"/>
              </a:lnSpc>
              <a:buFont typeface="Arial" panose="020B0604020202020204"/>
              <a:buChar char="•"/>
            </a:pPr>
            <a:r>
              <a:rPr lang="en-US" sz="3000" b="1">
                <a:solidFill>
                  <a:srgbClr val="000000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Decoder: </a:t>
            </a:r>
            <a:r>
              <a:rPr lang="en-US" sz="300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Reconstructs the original data from the compressed representation.</a:t>
            </a:r>
            <a:endParaRPr lang="en-US" sz="3000">
              <a:solidFill>
                <a:srgbClr val="000000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algn="l">
              <a:lnSpc>
                <a:spcPts val="4200"/>
              </a:lnSpc>
            </a:pPr>
          </a:p>
          <a:p>
            <a:pPr algn="l">
              <a:lnSpc>
                <a:spcPts val="4200"/>
              </a:lnSpc>
            </a:pPr>
            <a:r>
              <a:rPr lang="en-US" sz="3000" b="1">
                <a:solidFill>
                  <a:srgbClr val="000000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Key Idea:</a:t>
            </a:r>
            <a:r>
              <a:rPr lang="en-US" sz="300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  By training these two components together, Autoencoders learn to extract the most essential features of data, enabling efficient storage and manipulation of information.</a:t>
            </a:r>
            <a:endParaRPr lang="en-US" sz="3000">
              <a:solidFill>
                <a:srgbClr val="000000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algn="l">
              <a:lnSpc>
                <a:spcPts val="4200"/>
              </a:lnSpc>
            </a:p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17367864" y="1100865"/>
            <a:ext cx="399158" cy="63290"/>
            <a:chOff x="0" y="0"/>
            <a:chExt cx="105128" cy="1666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5128" cy="16669"/>
            </a:xfrm>
            <a:custGeom>
              <a:avLst/>
              <a:gdLst/>
              <a:ahLst/>
              <a:cxnLst/>
              <a:rect l="l" t="t" r="r" b="b"/>
              <a:pathLst>
                <a:path w="105128" h="16669">
                  <a:moveTo>
                    <a:pt x="0" y="0"/>
                  </a:moveTo>
                  <a:lnTo>
                    <a:pt x="105128" y="0"/>
                  </a:lnTo>
                  <a:lnTo>
                    <a:pt x="105128" y="16669"/>
                  </a:lnTo>
                  <a:lnTo>
                    <a:pt x="0" y="16669"/>
                  </a:lnTo>
                  <a:close/>
                </a:path>
              </a:pathLst>
            </a:custGeom>
            <a:gradFill rotWithShape="1">
              <a:gsLst>
                <a:gs pos="0">
                  <a:srgbClr val="006CCD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05128" cy="547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00"/>
                </a:lnSpc>
              </a:pPr>
            </a:p>
          </p:txBody>
        </p:sp>
      </p:grpSp>
      <p:grpSp>
        <p:nvGrpSpPr>
          <p:cNvPr id="6" name="Group 6"/>
          <p:cNvGrpSpPr/>
          <p:nvPr/>
        </p:nvGrpSpPr>
        <p:grpSpPr>
          <a:xfrm rot="0">
            <a:off x="17367864" y="1243254"/>
            <a:ext cx="399158" cy="63290"/>
            <a:chOff x="0" y="0"/>
            <a:chExt cx="105128" cy="1666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05128" cy="16669"/>
            </a:xfrm>
            <a:custGeom>
              <a:avLst/>
              <a:gdLst/>
              <a:ahLst/>
              <a:cxnLst/>
              <a:rect l="l" t="t" r="r" b="b"/>
              <a:pathLst>
                <a:path w="105128" h="16669">
                  <a:moveTo>
                    <a:pt x="0" y="0"/>
                  </a:moveTo>
                  <a:lnTo>
                    <a:pt x="105128" y="0"/>
                  </a:lnTo>
                  <a:lnTo>
                    <a:pt x="105128" y="16669"/>
                  </a:lnTo>
                  <a:lnTo>
                    <a:pt x="0" y="16669"/>
                  </a:lnTo>
                  <a:close/>
                </a:path>
              </a:pathLst>
            </a:custGeom>
            <a:gradFill rotWithShape="1">
              <a:gsLst>
                <a:gs pos="0">
                  <a:srgbClr val="006CCD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05128" cy="547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00"/>
                </a:lnSpc>
              </a:pPr>
            </a:p>
          </p:txBody>
        </p:sp>
      </p:grpSp>
      <p:sp>
        <p:nvSpPr>
          <p:cNvPr id="9" name="Freeform 9"/>
          <p:cNvSpPr/>
          <p:nvPr/>
        </p:nvSpPr>
        <p:spPr>
          <a:xfrm>
            <a:off x="17259300" y="9056569"/>
            <a:ext cx="403461" cy="403461"/>
          </a:xfrm>
          <a:custGeom>
            <a:avLst/>
            <a:gdLst/>
            <a:ahLst/>
            <a:cxnLst/>
            <a:rect l="l" t="t" r="r" b="b"/>
            <a:pathLst>
              <a:path w="403461" h="403461">
                <a:moveTo>
                  <a:pt x="0" y="0"/>
                </a:moveTo>
                <a:lnTo>
                  <a:pt x="403461" y="0"/>
                </a:lnTo>
                <a:lnTo>
                  <a:pt x="403461" y="403462"/>
                </a:lnTo>
                <a:lnTo>
                  <a:pt x="0" y="4034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AutoShape 10"/>
          <p:cNvSpPr/>
          <p:nvPr/>
        </p:nvSpPr>
        <p:spPr>
          <a:xfrm>
            <a:off x="-550598" y="1717649"/>
            <a:ext cx="19996945" cy="0"/>
          </a:xfrm>
          <a:prstGeom prst="line">
            <a:avLst/>
          </a:prstGeom>
          <a:ln w="38100" cap="flat">
            <a:gradFill>
              <a:gsLst>
                <a:gs pos="0">
                  <a:srgbClr val="006CCD">
                    <a:alpha val="0"/>
                  </a:srgbClr>
                </a:gs>
                <a:gs pos="50000">
                  <a:srgbClr val="3E67C8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</p:sp>
      <p:sp>
        <p:nvSpPr>
          <p:cNvPr id="11" name="Freeform 11"/>
          <p:cNvSpPr/>
          <p:nvPr/>
        </p:nvSpPr>
        <p:spPr>
          <a:xfrm>
            <a:off x="552801" y="147894"/>
            <a:ext cx="2616259" cy="1569755"/>
          </a:xfrm>
          <a:custGeom>
            <a:avLst/>
            <a:gdLst/>
            <a:ahLst/>
            <a:cxnLst/>
            <a:rect l="l" t="t" r="r" b="b"/>
            <a:pathLst>
              <a:path w="2616259" h="1569755">
                <a:moveTo>
                  <a:pt x="0" y="0"/>
                </a:moveTo>
                <a:lnTo>
                  <a:pt x="2616259" y="0"/>
                </a:lnTo>
                <a:lnTo>
                  <a:pt x="2616259" y="1569755"/>
                </a:lnTo>
                <a:lnTo>
                  <a:pt x="0" y="156975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12" name="Group 12"/>
          <p:cNvGrpSpPr/>
          <p:nvPr/>
        </p:nvGrpSpPr>
        <p:grpSpPr>
          <a:xfrm rot="0">
            <a:off x="1348942" y="3680372"/>
            <a:ext cx="9313966" cy="778045"/>
            <a:chOff x="0" y="0"/>
            <a:chExt cx="1893850" cy="15820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893850" cy="158203"/>
            </a:xfrm>
            <a:custGeom>
              <a:avLst/>
              <a:gdLst/>
              <a:ahLst/>
              <a:cxnLst/>
              <a:rect l="l" t="t" r="r" b="b"/>
              <a:pathLst>
                <a:path w="1893850" h="158203">
                  <a:moveTo>
                    <a:pt x="0" y="0"/>
                  </a:moveTo>
                  <a:lnTo>
                    <a:pt x="1893850" y="0"/>
                  </a:lnTo>
                  <a:lnTo>
                    <a:pt x="1893850" y="158203"/>
                  </a:lnTo>
                  <a:lnTo>
                    <a:pt x="0" y="158203"/>
                  </a:lnTo>
                  <a:close/>
                </a:path>
              </a:pathLst>
            </a:custGeom>
            <a:gradFill rotWithShape="1">
              <a:gsLst>
                <a:gs pos="0">
                  <a:srgbClr val="006CCD">
                    <a:alpha val="100000"/>
                  </a:srgbClr>
                </a:gs>
                <a:gs pos="100000">
                  <a:srgbClr val="BF5EA4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1893850" cy="196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00"/>
                </a:lnSpc>
              </a:pPr>
            </a:p>
          </p:txBody>
        </p:sp>
      </p:grpSp>
      <p:sp>
        <p:nvSpPr>
          <p:cNvPr id="15" name="Freeform 15"/>
          <p:cNvSpPr/>
          <p:nvPr/>
        </p:nvSpPr>
        <p:spPr>
          <a:xfrm>
            <a:off x="6314150" y="4858468"/>
            <a:ext cx="10739298" cy="5324845"/>
          </a:xfrm>
          <a:custGeom>
            <a:avLst/>
            <a:gdLst/>
            <a:ahLst/>
            <a:cxnLst/>
            <a:rect l="l" t="t" r="r" b="b"/>
            <a:pathLst>
              <a:path w="10739298" h="5324845">
                <a:moveTo>
                  <a:pt x="0" y="0"/>
                </a:moveTo>
                <a:lnTo>
                  <a:pt x="10739298" y="0"/>
                </a:lnTo>
                <a:lnTo>
                  <a:pt x="10739298" y="5324844"/>
                </a:lnTo>
                <a:lnTo>
                  <a:pt x="0" y="532484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870"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957214" y="1985985"/>
            <a:ext cx="17703056" cy="7857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05"/>
              </a:lnSpc>
            </a:pPr>
            <a:r>
              <a:rPr lang="en-US" sz="6410" b="1">
                <a:solidFill>
                  <a:srgbClr val="3E67C8"/>
                </a:solidFill>
                <a:latin typeface="Montserrat Ultra-Bold" panose="00000900000000000000"/>
                <a:ea typeface="Montserrat Ultra-Bold" panose="00000900000000000000"/>
                <a:cs typeface="Montserrat Ultra-Bold" panose="00000900000000000000"/>
                <a:sym typeface="Montserrat Ultra-Bold" panose="00000900000000000000"/>
              </a:rPr>
              <a:t>Training Process of Diffusion Models</a:t>
            </a:r>
            <a:endParaRPr lang="en-US" sz="6410" b="1">
              <a:solidFill>
                <a:srgbClr val="3E67C8"/>
              </a:solidFill>
              <a:latin typeface="Montserrat Ultra-Bold" panose="00000900000000000000"/>
              <a:ea typeface="Montserrat Ultra-Bold" panose="00000900000000000000"/>
              <a:cs typeface="Montserrat Ultra-Bold" panose="00000900000000000000"/>
              <a:sym typeface="Montserrat Ultra-Bold" panose="00000900000000000000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3776225" y="2659564"/>
            <a:ext cx="14261461" cy="758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525"/>
              </a:lnSpc>
            </a:pPr>
            <a:r>
              <a:rPr lang="en-US" sz="6210">
                <a:solidFill>
                  <a:srgbClr val="3E67C8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Training Steps of Diffusion Models</a:t>
            </a:r>
            <a:endParaRPr lang="en-US" sz="6210">
              <a:solidFill>
                <a:srgbClr val="3E67C8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607537" y="3813064"/>
            <a:ext cx="9055371" cy="4991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80"/>
              </a:lnSpc>
            </a:pPr>
            <a:r>
              <a:rPr lang="en-US" sz="3240" b="1">
                <a:solidFill>
                  <a:srgbClr val="FFFFFF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Loss Function for Noise Prediction</a:t>
            </a:r>
            <a:endParaRPr lang="en-US" sz="3240" b="1">
              <a:solidFill>
                <a:srgbClr val="FFFFFF"/>
              </a:solidFill>
              <a:latin typeface="Montserrat Bold" panose="00000800000000000000"/>
              <a:ea typeface="Montserrat Bold" panose="00000800000000000000"/>
              <a:cs typeface="Montserrat Bold" panose="00000800000000000000"/>
              <a:sym typeface="Montserrat Bold" panose="00000800000000000000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348942" y="4525275"/>
            <a:ext cx="15910358" cy="1093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00"/>
              </a:lnSpc>
            </a:pPr>
            <a:r>
              <a:rPr lang="en-US" sz="307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The training objective minimizes the difference between </a:t>
            </a:r>
            <a:r>
              <a:rPr lang="en-US" sz="3070" b="1">
                <a:solidFill>
                  <a:srgbClr val="000000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the true noise</a:t>
            </a:r>
            <a:r>
              <a:rPr lang="en-US" sz="307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 and the model's</a:t>
            </a:r>
            <a:r>
              <a:rPr lang="en-US" sz="3070" b="1">
                <a:solidFill>
                  <a:srgbClr val="000000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 predicted noise</a:t>
            </a:r>
            <a:r>
              <a:rPr lang="en-US" sz="307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:</a:t>
            </a:r>
            <a:endParaRPr lang="en-US" sz="3070">
              <a:solidFill>
                <a:srgbClr val="000000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17367864" y="1100865"/>
            <a:ext cx="399158" cy="63290"/>
            <a:chOff x="0" y="0"/>
            <a:chExt cx="105128" cy="1666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5128" cy="16669"/>
            </a:xfrm>
            <a:custGeom>
              <a:avLst/>
              <a:gdLst/>
              <a:ahLst/>
              <a:cxnLst/>
              <a:rect l="l" t="t" r="r" b="b"/>
              <a:pathLst>
                <a:path w="105128" h="16669">
                  <a:moveTo>
                    <a:pt x="0" y="0"/>
                  </a:moveTo>
                  <a:lnTo>
                    <a:pt x="105128" y="0"/>
                  </a:lnTo>
                  <a:lnTo>
                    <a:pt x="105128" y="16669"/>
                  </a:lnTo>
                  <a:lnTo>
                    <a:pt x="0" y="16669"/>
                  </a:lnTo>
                  <a:close/>
                </a:path>
              </a:pathLst>
            </a:custGeom>
            <a:gradFill rotWithShape="1">
              <a:gsLst>
                <a:gs pos="0">
                  <a:srgbClr val="006CCD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05128" cy="547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00"/>
                </a:lnSpc>
              </a:pPr>
            </a:p>
          </p:txBody>
        </p:sp>
      </p:grpSp>
      <p:grpSp>
        <p:nvGrpSpPr>
          <p:cNvPr id="6" name="Group 6"/>
          <p:cNvGrpSpPr/>
          <p:nvPr/>
        </p:nvGrpSpPr>
        <p:grpSpPr>
          <a:xfrm rot="0">
            <a:off x="17367864" y="1243254"/>
            <a:ext cx="399158" cy="63290"/>
            <a:chOff x="0" y="0"/>
            <a:chExt cx="105128" cy="1666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05128" cy="16669"/>
            </a:xfrm>
            <a:custGeom>
              <a:avLst/>
              <a:gdLst/>
              <a:ahLst/>
              <a:cxnLst/>
              <a:rect l="l" t="t" r="r" b="b"/>
              <a:pathLst>
                <a:path w="105128" h="16669">
                  <a:moveTo>
                    <a:pt x="0" y="0"/>
                  </a:moveTo>
                  <a:lnTo>
                    <a:pt x="105128" y="0"/>
                  </a:lnTo>
                  <a:lnTo>
                    <a:pt x="105128" y="16669"/>
                  </a:lnTo>
                  <a:lnTo>
                    <a:pt x="0" y="16669"/>
                  </a:lnTo>
                  <a:close/>
                </a:path>
              </a:pathLst>
            </a:custGeom>
            <a:gradFill rotWithShape="1">
              <a:gsLst>
                <a:gs pos="0">
                  <a:srgbClr val="006CCD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05128" cy="547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00"/>
                </a:lnSpc>
              </a:pPr>
            </a:p>
          </p:txBody>
        </p:sp>
      </p:grpSp>
      <p:sp>
        <p:nvSpPr>
          <p:cNvPr id="9" name="Freeform 9"/>
          <p:cNvSpPr/>
          <p:nvPr/>
        </p:nvSpPr>
        <p:spPr>
          <a:xfrm>
            <a:off x="17259300" y="9056569"/>
            <a:ext cx="403461" cy="403461"/>
          </a:xfrm>
          <a:custGeom>
            <a:avLst/>
            <a:gdLst/>
            <a:ahLst/>
            <a:cxnLst/>
            <a:rect l="l" t="t" r="r" b="b"/>
            <a:pathLst>
              <a:path w="403461" h="403461">
                <a:moveTo>
                  <a:pt x="0" y="0"/>
                </a:moveTo>
                <a:lnTo>
                  <a:pt x="403461" y="0"/>
                </a:lnTo>
                <a:lnTo>
                  <a:pt x="403461" y="403462"/>
                </a:lnTo>
                <a:lnTo>
                  <a:pt x="0" y="4034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AutoShape 10"/>
          <p:cNvSpPr/>
          <p:nvPr/>
        </p:nvSpPr>
        <p:spPr>
          <a:xfrm>
            <a:off x="-550598" y="1717649"/>
            <a:ext cx="19996945" cy="0"/>
          </a:xfrm>
          <a:prstGeom prst="line">
            <a:avLst/>
          </a:prstGeom>
          <a:ln w="38100" cap="flat">
            <a:gradFill>
              <a:gsLst>
                <a:gs pos="0">
                  <a:srgbClr val="006CCD">
                    <a:alpha val="0"/>
                  </a:srgbClr>
                </a:gs>
                <a:gs pos="50000">
                  <a:srgbClr val="3E67C8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</p:sp>
      <p:sp>
        <p:nvSpPr>
          <p:cNvPr id="11" name="Freeform 11"/>
          <p:cNvSpPr/>
          <p:nvPr/>
        </p:nvSpPr>
        <p:spPr>
          <a:xfrm>
            <a:off x="552801" y="147894"/>
            <a:ext cx="2616259" cy="1569755"/>
          </a:xfrm>
          <a:custGeom>
            <a:avLst/>
            <a:gdLst/>
            <a:ahLst/>
            <a:cxnLst/>
            <a:rect l="l" t="t" r="r" b="b"/>
            <a:pathLst>
              <a:path w="2616259" h="1569755">
                <a:moveTo>
                  <a:pt x="0" y="0"/>
                </a:moveTo>
                <a:lnTo>
                  <a:pt x="2616259" y="0"/>
                </a:lnTo>
                <a:lnTo>
                  <a:pt x="2616259" y="1569755"/>
                </a:lnTo>
                <a:lnTo>
                  <a:pt x="0" y="156975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12" name="Group 12"/>
          <p:cNvGrpSpPr/>
          <p:nvPr/>
        </p:nvGrpSpPr>
        <p:grpSpPr>
          <a:xfrm rot="0">
            <a:off x="1348942" y="3680372"/>
            <a:ext cx="9313966" cy="778045"/>
            <a:chOff x="0" y="0"/>
            <a:chExt cx="1893850" cy="15820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893850" cy="158203"/>
            </a:xfrm>
            <a:custGeom>
              <a:avLst/>
              <a:gdLst/>
              <a:ahLst/>
              <a:cxnLst/>
              <a:rect l="l" t="t" r="r" b="b"/>
              <a:pathLst>
                <a:path w="1893850" h="158203">
                  <a:moveTo>
                    <a:pt x="0" y="0"/>
                  </a:moveTo>
                  <a:lnTo>
                    <a:pt x="1893850" y="0"/>
                  </a:lnTo>
                  <a:lnTo>
                    <a:pt x="1893850" y="158203"/>
                  </a:lnTo>
                  <a:lnTo>
                    <a:pt x="0" y="158203"/>
                  </a:lnTo>
                  <a:close/>
                </a:path>
              </a:pathLst>
            </a:custGeom>
            <a:gradFill rotWithShape="1">
              <a:gsLst>
                <a:gs pos="0">
                  <a:srgbClr val="006CCD">
                    <a:alpha val="100000"/>
                  </a:srgbClr>
                </a:gs>
                <a:gs pos="100000">
                  <a:srgbClr val="BF5EA4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1893850" cy="196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00"/>
                </a:lnSpc>
              </a:pPr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957214" y="1985985"/>
            <a:ext cx="17703056" cy="7857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05"/>
              </a:lnSpc>
            </a:pPr>
            <a:r>
              <a:rPr lang="en-US" sz="6410" b="1">
                <a:solidFill>
                  <a:srgbClr val="3E67C8"/>
                </a:solidFill>
                <a:latin typeface="Montserrat Ultra-Bold" panose="00000900000000000000"/>
                <a:ea typeface="Montserrat Ultra-Bold" panose="00000900000000000000"/>
                <a:cs typeface="Montserrat Ultra-Bold" panose="00000900000000000000"/>
                <a:sym typeface="Montserrat Ultra-Bold" panose="00000900000000000000"/>
              </a:rPr>
              <a:t>Training Process of Diffusion Models</a:t>
            </a:r>
            <a:endParaRPr lang="en-US" sz="6410" b="1">
              <a:solidFill>
                <a:srgbClr val="3E67C8"/>
              </a:solidFill>
              <a:latin typeface="Montserrat Ultra-Bold" panose="00000900000000000000"/>
              <a:ea typeface="Montserrat Ultra-Bold" panose="00000900000000000000"/>
              <a:cs typeface="Montserrat Ultra-Bold" panose="00000900000000000000"/>
              <a:sym typeface="Montserrat Ultra-Bold" panose="00000900000000000000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3776225" y="2659564"/>
            <a:ext cx="14261461" cy="758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525"/>
              </a:lnSpc>
            </a:pPr>
            <a:r>
              <a:rPr lang="en-US" sz="6210">
                <a:solidFill>
                  <a:srgbClr val="3E67C8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Training Steps of Diffusion Models</a:t>
            </a:r>
            <a:endParaRPr lang="en-US" sz="6210">
              <a:solidFill>
                <a:srgbClr val="3E67C8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607537" y="3813064"/>
            <a:ext cx="9055371" cy="4991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80"/>
              </a:lnSpc>
            </a:pPr>
            <a:r>
              <a:rPr lang="en-US" sz="3240" b="1">
                <a:solidFill>
                  <a:srgbClr val="FFFFFF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Loss Function for Noise Prediction</a:t>
            </a:r>
            <a:endParaRPr lang="en-US" sz="3240" b="1">
              <a:solidFill>
                <a:srgbClr val="FFFFFF"/>
              </a:solidFill>
              <a:latin typeface="Montserrat Bold" panose="00000800000000000000"/>
              <a:ea typeface="Montserrat Bold" panose="00000800000000000000"/>
              <a:cs typeface="Montserrat Bold" panose="00000800000000000000"/>
              <a:sym typeface="Montserrat Bold" panose="00000800000000000000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348942" y="4534800"/>
            <a:ext cx="15910358" cy="3808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00"/>
              </a:lnSpc>
            </a:pPr>
            <a:r>
              <a:rPr lang="en-US" sz="3070" b="1">
                <a:solidFill>
                  <a:srgbClr val="000000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Why This Loss Function?</a:t>
            </a:r>
            <a:endParaRPr lang="en-US" sz="3070" b="1">
              <a:solidFill>
                <a:srgbClr val="000000"/>
              </a:solidFill>
              <a:latin typeface="Poppins Bold" panose="00000800000000000000"/>
              <a:ea typeface="Poppins Bold" panose="00000800000000000000"/>
              <a:cs typeface="Poppins Bold" panose="00000800000000000000"/>
              <a:sym typeface="Poppins Bold" panose="00000800000000000000"/>
            </a:endParaRPr>
          </a:p>
          <a:p>
            <a:pPr algn="l">
              <a:lnSpc>
                <a:spcPts val="4300"/>
              </a:lnSpc>
            </a:pPr>
          </a:p>
          <a:p>
            <a:pPr marL="662940" lvl="1" indent="-331470" algn="l">
              <a:lnSpc>
                <a:spcPts val="4300"/>
              </a:lnSpc>
              <a:buFont typeface="Arial" panose="020B0604020202020204"/>
              <a:buChar char="•"/>
            </a:pPr>
            <a:r>
              <a:rPr lang="en-US" sz="307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If the model learns </a:t>
            </a:r>
            <a:r>
              <a:rPr lang="en-US" sz="3070" b="1">
                <a:solidFill>
                  <a:srgbClr val="000000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ϵθ(xt,t)≈ϵ</a:t>
            </a:r>
            <a:r>
              <a:rPr lang="en-US" sz="307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, i</a:t>
            </a:r>
            <a:r>
              <a:rPr lang="en-US" sz="307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t</a:t>
            </a:r>
            <a:r>
              <a:rPr lang="en-US" sz="307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 can pr</a:t>
            </a:r>
            <a:r>
              <a:rPr lang="en-US" sz="307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e</a:t>
            </a:r>
            <a:r>
              <a:rPr lang="en-US" sz="307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dict</a:t>
            </a:r>
            <a:r>
              <a:rPr lang="en-US" sz="307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 t</a:t>
            </a:r>
            <a:r>
              <a:rPr lang="en-US" sz="307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h</a:t>
            </a:r>
            <a:r>
              <a:rPr lang="en-US" sz="307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e noise</a:t>
            </a:r>
            <a:r>
              <a:rPr lang="en-US" sz="307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 added at each step.</a:t>
            </a:r>
            <a:endParaRPr lang="en-US" sz="3070">
              <a:solidFill>
                <a:srgbClr val="000000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algn="l">
              <a:lnSpc>
                <a:spcPts val="4300"/>
              </a:lnSpc>
            </a:pPr>
          </a:p>
          <a:p>
            <a:pPr marL="662940" lvl="1" indent="-331470" algn="l">
              <a:lnSpc>
                <a:spcPts val="4300"/>
              </a:lnSpc>
              <a:buFont typeface="Arial" panose="020B0604020202020204"/>
              <a:buChar char="•"/>
            </a:pPr>
            <a:r>
              <a:rPr lang="en-US" sz="307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We can then</a:t>
            </a:r>
            <a:r>
              <a:rPr lang="en-US" sz="3070" b="1">
                <a:solidFill>
                  <a:srgbClr val="000000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 subtract the predicted noise</a:t>
            </a:r>
            <a:r>
              <a:rPr lang="en-US" sz="307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 from x_t​, progressively restoring the original clean image.</a:t>
            </a:r>
            <a:endParaRPr lang="en-US" sz="3070">
              <a:solidFill>
                <a:srgbClr val="000000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algn="l">
              <a:lnSpc>
                <a:spcPts val="4300"/>
              </a:lnSpc>
            </a:p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17367864" y="1100865"/>
            <a:ext cx="399158" cy="63290"/>
            <a:chOff x="0" y="0"/>
            <a:chExt cx="105128" cy="1666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5128" cy="16669"/>
            </a:xfrm>
            <a:custGeom>
              <a:avLst/>
              <a:gdLst/>
              <a:ahLst/>
              <a:cxnLst/>
              <a:rect l="l" t="t" r="r" b="b"/>
              <a:pathLst>
                <a:path w="105128" h="16669">
                  <a:moveTo>
                    <a:pt x="0" y="0"/>
                  </a:moveTo>
                  <a:lnTo>
                    <a:pt x="105128" y="0"/>
                  </a:lnTo>
                  <a:lnTo>
                    <a:pt x="105128" y="16669"/>
                  </a:lnTo>
                  <a:lnTo>
                    <a:pt x="0" y="16669"/>
                  </a:lnTo>
                  <a:close/>
                </a:path>
              </a:pathLst>
            </a:custGeom>
            <a:gradFill rotWithShape="1">
              <a:gsLst>
                <a:gs pos="0">
                  <a:srgbClr val="006CCD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05128" cy="547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00"/>
                </a:lnSpc>
              </a:pPr>
            </a:p>
          </p:txBody>
        </p:sp>
      </p:grpSp>
      <p:grpSp>
        <p:nvGrpSpPr>
          <p:cNvPr id="6" name="Group 6"/>
          <p:cNvGrpSpPr/>
          <p:nvPr/>
        </p:nvGrpSpPr>
        <p:grpSpPr>
          <a:xfrm rot="0">
            <a:off x="17367864" y="1243254"/>
            <a:ext cx="399158" cy="63290"/>
            <a:chOff x="0" y="0"/>
            <a:chExt cx="105128" cy="1666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05128" cy="16669"/>
            </a:xfrm>
            <a:custGeom>
              <a:avLst/>
              <a:gdLst/>
              <a:ahLst/>
              <a:cxnLst/>
              <a:rect l="l" t="t" r="r" b="b"/>
              <a:pathLst>
                <a:path w="105128" h="16669">
                  <a:moveTo>
                    <a:pt x="0" y="0"/>
                  </a:moveTo>
                  <a:lnTo>
                    <a:pt x="105128" y="0"/>
                  </a:lnTo>
                  <a:lnTo>
                    <a:pt x="105128" y="16669"/>
                  </a:lnTo>
                  <a:lnTo>
                    <a:pt x="0" y="16669"/>
                  </a:lnTo>
                  <a:close/>
                </a:path>
              </a:pathLst>
            </a:custGeom>
            <a:gradFill rotWithShape="1">
              <a:gsLst>
                <a:gs pos="0">
                  <a:srgbClr val="006CCD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05128" cy="547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00"/>
                </a:lnSpc>
              </a:pPr>
            </a:p>
          </p:txBody>
        </p:sp>
      </p:grpSp>
      <p:sp>
        <p:nvSpPr>
          <p:cNvPr id="9" name="Freeform 9"/>
          <p:cNvSpPr/>
          <p:nvPr/>
        </p:nvSpPr>
        <p:spPr>
          <a:xfrm>
            <a:off x="17259300" y="9056569"/>
            <a:ext cx="403461" cy="403461"/>
          </a:xfrm>
          <a:custGeom>
            <a:avLst/>
            <a:gdLst/>
            <a:ahLst/>
            <a:cxnLst/>
            <a:rect l="l" t="t" r="r" b="b"/>
            <a:pathLst>
              <a:path w="403461" h="403461">
                <a:moveTo>
                  <a:pt x="0" y="0"/>
                </a:moveTo>
                <a:lnTo>
                  <a:pt x="403461" y="0"/>
                </a:lnTo>
                <a:lnTo>
                  <a:pt x="403461" y="403462"/>
                </a:lnTo>
                <a:lnTo>
                  <a:pt x="0" y="4034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AutoShape 10"/>
          <p:cNvSpPr/>
          <p:nvPr/>
        </p:nvSpPr>
        <p:spPr>
          <a:xfrm>
            <a:off x="-550598" y="1717649"/>
            <a:ext cx="19996945" cy="0"/>
          </a:xfrm>
          <a:prstGeom prst="line">
            <a:avLst/>
          </a:prstGeom>
          <a:ln w="38100" cap="flat">
            <a:gradFill>
              <a:gsLst>
                <a:gs pos="0">
                  <a:srgbClr val="006CCD">
                    <a:alpha val="0"/>
                  </a:srgbClr>
                </a:gs>
                <a:gs pos="50000">
                  <a:srgbClr val="3E67C8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</p:sp>
      <p:sp>
        <p:nvSpPr>
          <p:cNvPr id="11" name="Freeform 11"/>
          <p:cNvSpPr/>
          <p:nvPr/>
        </p:nvSpPr>
        <p:spPr>
          <a:xfrm>
            <a:off x="552801" y="147894"/>
            <a:ext cx="2616259" cy="1569755"/>
          </a:xfrm>
          <a:custGeom>
            <a:avLst/>
            <a:gdLst/>
            <a:ahLst/>
            <a:cxnLst/>
            <a:rect l="l" t="t" r="r" b="b"/>
            <a:pathLst>
              <a:path w="2616259" h="1569755">
                <a:moveTo>
                  <a:pt x="0" y="0"/>
                </a:moveTo>
                <a:lnTo>
                  <a:pt x="2616259" y="0"/>
                </a:lnTo>
                <a:lnTo>
                  <a:pt x="2616259" y="1569755"/>
                </a:lnTo>
                <a:lnTo>
                  <a:pt x="0" y="156975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12" name="Group 12"/>
          <p:cNvGrpSpPr/>
          <p:nvPr/>
        </p:nvGrpSpPr>
        <p:grpSpPr>
          <a:xfrm rot="0">
            <a:off x="1348942" y="3680372"/>
            <a:ext cx="9313966" cy="778045"/>
            <a:chOff x="0" y="0"/>
            <a:chExt cx="1893850" cy="15820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893850" cy="158203"/>
            </a:xfrm>
            <a:custGeom>
              <a:avLst/>
              <a:gdLst/>
              <a:ahLst/>
              <a:cxnLst/>
              <a:rect l="l" t="t" r="r" b="b"/>
              <a:pathLst>
                <a:path w="1893850" h="158203">
                  <a:moveTo>
                    <a:pt x="0" y="0"/>
                  </a:moveTo>
                  <a:lnTo>
                    <a:pt x="1893850" y="0"/>
                  </a:lnTo>
                  <a:lnTo>
                    <a:pt x="1893850" y="158203"/>
                  </a:lnTo>
                  <a:lnTo>
                    <a:pt x="0" y="158203"/>
                  </a:lnTo>
                  <a:close/>
                </a:path>
              </a:pathLst>
            </a:custGeom>
            <a:gradFill rotWithShape="1">
              <a:gsLst>
                <a:gs pos="0">
                  <a:srgbClr val="006CCD">
                    <a:alpha val="100000"/>
                  </a:srgbClr>
                </a:gs>
                <a:gs pos="100000">
                  <a:srgbClr val="BF5EA4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1893850" cy="196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00"/>
                </a:lnSpc>
              </a:pPr>
            </a:p>
          </p:txBody>
        </p:sp>
      </p:grpSp>
      <p:sp>
        <p:nvSpPr>
          <p:cNvPr id="15" name="Freeform 15"/>
          <p:cNvSpPr/>
          <p:nvPr/>
        </p:nvSpPr>
        <p:spPr>
          <a:xfrm>
            <a:off x="6005925" y="5694971"/>
            <a:ext cx="3458777" cy="889400"/>
          </a:xfrm>
          <a:custGeom>
            <a:avLst/>
            <a:gdLst/>
            <a:ahLst/>
            <a:cxnLst/>
            <a:rect l="l" t="t" r="r" b="b"/>
            <a:pathLst>
              <a:path w="3458777" h="889400">
                <a:moveTo>
                  <a:pt x="0" y="0"/>
                </a:moveTo>
                <a:lnTo>
                  <a:pt x="3458777" y="0"/>
                </a:lnTo>
                <a:lnTo>
                  <a:pt x="3458777" y="889400"/>
                </a:lnTo>
                <a:lnTo>
                  <a:pt x="0" y="8894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957214" y="1985985"/>
            <a:ext cx="17703056" cy="7857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05"/>
              </a:lnSpc>
            </a:pPr>
            <a:r>
              <a:rPr lang="en-US" sz="6410" b="1">
                <a:solidFill>
                  <a:srgbClr val="3E67C8"/>
                </a:solidFill>
                <a:latin typeface="Montserrat Ultra-Bold" panose="00000900000000000000"/>
                <a:ea typeface="Montserrat Ultra-Bold" panose="00000900000000000000"/>
                <a:cs typeface="Montserrat Ultra-Bold" panose="00000900000000000000"/>
                <a:sym typeface="Montserrat Ultra-Bold" panose="00000900000000000000"/>
              </a:rPr>
              <a:t>Training Process of Diffusion Models</a:t>
            </a:r>
            <a:endParaRPr lang="en-US" sz="6410" b="1">
              <a:solidFill>
                <a:srgbClr val="3E67C8"/>
              </a:solidFill>
              <a:latin typeface="Montserrat Ultra-Bold" panose="00000900000000000000"/>
              <a:ea typeface="Montserrat Ultra-Bold" panose="00000900000000000000"/>
              <a:cs typeface="Montserrat Ultra-Bold" panose="00000900000000000000"/>
              <a:sym typeface="Montserrat Ultra-Bold" panose="00000900000000000000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3776225" y="2659564"/>
            <a:ext cx="14261461" cy="758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525"/>
              </a:lnSpc>
            </a:pPr>
            <a:r>
              <a:rPr lang="en-US" sz="6210">
                <a:solidFill>
                  <a:srgbClr val="3E67C8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Training Steps of Diffusion Models</a:t>
            </a:r>
            <a:endParaRPr lang="en-US" sz="6210">
              <a:solidFill>
                <a:srgbClr val="3E67C8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607537" y="3813064"/>
            <a:ext cx="9055371" cy="4991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80"/>
              </a:lnSpc>
            </a:pPr>
            <a:r>
              <a:rPr lang="en-US" sz="3240" b="1">
                <a:solidFill>
                  <a:srgbClr val="FFFFFF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Step 1: Start with Clean Data</a:t>
            </a:r>
            <a:endParaRPr lang="en-US" sz="3240" b="1">
              <a:solidFill>
                <a:srgbClr val="FFFFFF"/>
              </a:solidFill>
              <a:latin typeface="Montserrat Bold" panose="00000800000000000000"/>
              <a:ea typeface="Montserrat Bold" panose="00000800000000000000"/>
              <a:cs typeface="Montserrat Bold" panose="00000800000000000000"/>
              <a:sym typeface="Montserrat Bold" panose="00000800000000000000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607537" y="4772743"/>
            <a:ext cx="15910358" cy="3265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00"/>
              </a:lnSpc>
            </a:pPr>
            <a:r>
              <a:rPr lang="en-US" sz="307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We begin with a real sample </a:t>
            </a:r>
            <a:r>
              <a:rPr lang="en-US" sz="3070" b="1">
                <a:solidFill>
                  <a:srgbClr val="000000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x_0</a:t>
            </a:r>
            <a:r>
              <a:rPr lang="en-US" sz="307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​ from the training dataset.</a:t>
            </a:r>
            <a:endParaRPr lang="en-US" sz="3070">
              <a:solidFill>
                <a:srgbClr val="000000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algn="l">
              <a:lnSpc>
                <a:spcPts val="4300"/>
              </a:lnSpc>
            </a:pPr>
          </a:p>
          <a:p>
            <a:pPr algn="l">
              <a:lnSpc>
                <a:spcPts val="4300"/>
              </a:lnSpc>
            </a:pPr>
          </a:p>
          <a:p>
            <a:pPr algn="l">
              <a:lnSpc>
                <a:spcPts val="4300"/>
              </a:lnSpc>
            </a:pPr>
          </a:p>
          <a:p>
            <a:pPr algn="l">
              <a:lnSpc>
                <a:spcPts val="4300"/>
              </a:lnSpc>
            </a:pPr>
            <a:r>
              <a:rPr lang="en-US" sz="307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This means </a:t>
            </a:r>
            <a:r>
              <a:rPr lang="en-US" sz="3070" b="1">
                <a:solidFill>
                  <a:srgbClr val="000000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x_0​</a:t>
            </a:r>
            <a:r>
              <a:rPr lang="en-US" sz="307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 follows the </a:t>
            </a:r>
            <a:r>
              <a:rPr lang="en-US" sz="3070" b="1">
                <a:solidFill>
                  <a:srgbClr val="000000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true data distribution.</a:t>
            </a:r>
            <a:endParaRPr lang="en-US" sz="3070" b="1">
              <a:solidFill>
                <a:srgbClr val="000000"/>
              </a:solidFill>
              <a:latin typeface="Poppins Bold" panose="00000800000000000000"/>
              <a:ea typeface="Poppins Bold" panose="00000800000000000000"/>
              <a:cs typeface="Poppins Bold" panose="00000800000000000000"/>
              <a:sym typeface="Poppins Bold" panose="00000800000000000000"/>
            </a:endParaRPr>
          </a:p>
          <a:p>
            <a:pPr algn="l">
              <a:lnSpc>
                <a:spcPts val="4300"/>
              </a:lnSpc>
            </a:p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17367864" y="1100865"/>
            <a:ext cx="399158" cy="63290"/>
            <a:chOff x="0" y="0"/>
            <a:chExt cx="105128" cy="1666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5128" cy="16669"/>
            </a:xfrm>
            <a:custGeom>
              <a:avLst/>
              <a:gdLst/>
              <a:ahLst/>
              <a:cxnLst/>
              <a:rect l="l" t="t" r="r" b="b"/>
              <a:pathLst>
                <a:path w="105128" h="16669">
                  <a:moveTo>
                    <a:pt x="0" y="0"/>
                  </a:moveTo>
                  <a:lnTo>
                    <a:pt x="105128" y="0"/>
                  </a:lnTo>
                  <a:lnTo>
                    <a:pt x="105128" y="16669"/>
                  </a:lnTo>
                  <a:lnTo>
                    <a:pt x="0" y="16669"/>
                  </a:lnTo>
                  <a:close/>
                </a:path>
              </a:pathLst>
            </a:custGeom>
            <a:gradFill rotWithShape="1">
              <a:gsLst>
                <a:gs pos="0">
                  <a:srgbClr val="006CCD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05128" cy="547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00"/>
                </a:lnSpc>
              </a:pPr>
            </a:p>
          </p:txBody>
        </p:sp>
      </p:grpSp>
      <p:grpSp>
        <p:nvGrpSpPr>
          <p:cNvPr id="6" name="Group 6"/>
          <p:cNvGrpSpPr/>
          <p:nvPr/>
        </p:nvGrpSpPr>
        <p:grpSpPr>
          <a:xfrm rot="0">
            <a:off x="17367864" y="1243254"/>
            <a:ext cx="399158" cy="63290"/>
            <a:chOff x="0" y="0"/>
            <a:chExt cx="105128" cy="1666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05128" cy="16669"/>
            </a:xfrm>
            <a:custGeom>
              <a:avLst/>
              <a:gdLst/>
              <a:ahLst/>
              <a:cxnLst/>
              <a:rect l="l" t="t" r="r" b="b"/>
              <a:pathLst>
                <a:path w="105128" h="16669">
                  <a:moveTo>
                    <a:pt x="0" y="0"/>
                  </a:moveTo>
                  <a:lnTo>
                    <a:pt x="105128" y="0"/>
                  </a:lnTo>
                  <a:lnTo>
                    <a:pt x="105128" y="16669"/>
                  </a:lnTo>
                  <a:lnTo>
                    <a:pt x="0" y="16669"/>
                  </a:lnTo>
                  <a:close/>
                </a:path>
              </a:pathLst>
            </a:custGeom>
            <a:gradFill rotWithShape="1">
              <a:gsLst>
                <a:gs pos="0">
                  <a:srgbClr val="006CCD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05128" cy="547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00"/>
                </a:lnSpc>
              </a:pPr>
            </a:p>
          </p:txBody>
        </p:sp>
      </p:grpSp>
      <p:sp>
        <p:nvSpPr>
          <p:cNvPr id="9" name="Freeform 9"/>
          <p:cNvSpPr/>
          <p:nvPr/>
        </p:nvSpPr>
        <p:spPr>
          <a:xfrm>
            <a:off x="17259300" y="9056569"/>
            <a:ext cx="403461" cy="403461"/>
          </a:xfrm>
          <a:custGeom>
            <a:avLst/>
            <a:gdLst/>
            <a:ahLst/>
            <a:cxnLst/>
            <a:rect l="l" t="t" r="r" b="b"/>
            <a:pathLst>
              <a:path w="403461" h="403461">
                <a:moveTo>
                  <a:pt x="0" y="0"/>
                </a:moveTo>
                <a:lnTo>
                  <a:pt x="403461" y="0"/>
                </a:lnTo>
                <a:lnTo>
                  <a:pt x="403461" y="403462"/>
                </a:lnTo>
                <a:lnTo>
                  <a:pt x="0" y="4034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AutoShape 10"/>
          <p:cNvSpPr/>
          <p:nvPr/>
        </p:nvSpPr>
        <p:spPr>
          <a:xfrm>
            <a:off x="-550598" y="1717649"/>
            <a:ext cx="19996945" cy="0"/>
          </a:xfrm>
          <a:prstGeom prst="line">
            <a:avLst/>
          </a:prstGeom>
          <a:ln w="38100" cap="flat">
            <a:gradFill>
              <a:gsLst>
                <a:gs pos="0">
                  <a:srgbClr val="006CCD">
                    <a:alpha val="0"/>
                  </a:srgbClr>
                </a:gs>
                <a:gs pos="50000">
                  <a:srgbClr val="3E67C8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</p:sp>
      <p:sp>
        <p:nvSpPr>
          <p:cNvPr id="11" name="Freeform 11"/>
          <p:cNvSpPr/>
          <p:nvPr/>
        </p:nvSpPr>
        <p:spPr>
          <a:xfrm>
            <a:off x="552801" y="147894"/>
            <a:ext cx="2616259" cy="1569755"/>
          </a:xfrm>
          <a:custGeom>
            <a:avLst/>
            <a:gdLst/>
            <a:ahLst/>
            <a:cxnLst/>
            <a:rect l="l" t="t" r="r" b="b"/>
            <a:pathLst>
              <a:path w="2616259" h="1569755">
                <a:moveTo>
                  <a:pt x="0" y="0"/>
                </a:moveTo>
                <a:lnTo>
                  <a:pt x="2616259" y="0"/>
                </a:lnTo>
                <a:lnTo>
                  <a:pt x="2616259" y="1569755"/>
                </a:lnTo>
                <a:lnTo>
                  <a:pt x="0" y="156975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12" name="Group 12"/>
          <p:cNvGrpSpPr/>
          <p:nvPr/>
        </p:nvGrpSpPr>
        <p:grpSpPr>
          <a:xfrm rot="0">
            <a:off x="1348942" y="3680372"/>
            <a:ext cx="9313966" cy="778045"/>
            <a:chOff x="0" y="0"/>
            <a:chExt cx="1893850" cy="15820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893850" cy="158203"/>
            </a:xfrm>
            <a:custGeom>
              <a:avLst/>
              <a:gdLst/>
              <a:ahLst/>
              <a:cxnLst/>
              <a:rect l="l" t="t" r="r" b="b"/>
              <a:pathLst>
                <a:path w="1893850" h="158203">
                  <a:moveTo>
                    <a:pt x="0" y="0"/>
                  </a:moveTo>
                  <a:lnTo>
                    <a:pt x="1893850" y="0"/>
                  </a:lnTo>
                  <a:lnTo>
                    <a:pt x="1893850" y="158203"/>
                  </a:lnTo>
                  <a:lnTo>
                    <a:pt x="0" y="158203"/>
                  </a:lnTo>
                  <a:close/>
                </a:path>
              </a:pathLst>
            </a:custGeom>
            <a:gradFill rotWithShape="1">
              <a:gsLst>
                <a:gs pos="0">
                  <a:srgbClr val="006CCD">
                    <a:alpha val="100000"/>
                  </a:srgbClr>
                </a:gs>
                <a:gs pos="100000">
                  <a:srgbClr val="BF5EA4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1893850" cy="196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00"/>
                </a:lnSpc>
              </a:pPr>
            </a:p>
          </p:txBody>
        </p:sp>
      </p:grpSp>
      <p:sp>
        <p:nvSpPr>
          <p:cNvPr id="15" name="Freeform 15"/>
          <p:cNvSpPr/>
          <p:nvPr/>
        </p:nvSpPr>
        <p:spPr>
          <a:xfrm>
            <a:off x="4997190" y="5139027"/>
            <a:ext cx="10819002" cy="4321004"/>
          </a:xfrm>
          <a:custGeom>
            <a:avLst/>
            <a:gdLst/>
            <a:ahLst/>
            <a:cxnLst/>
            <a:rect l="l" t="t" r="r" b="b"/>
            <a:pathLst>
              <a:path w="10819002" h="4321004">
                <a:moveTo>
                  <a:pt x="0" y="0"/>
                </a:moveTo>
                <a:lnTo>
                  <a:pt x="10819002" y="0"/>
                </a:lnTo>
                <a:lnTo>
                  <a:pt x="10819002" y="4321004"/>
                </a:lnTo>
                <a:lnTo>
                  <a:pt x="0" y="432100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957214" y="1985985"/>
            <a:ext cx="17703056" cy="7857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05"/>
              </a:lnSpc>
            </a:pPr>
            <a:r>
              <a:rPr lang="en-US" sz="6410" b="1">
                <a:solidFill>
                  <a:srgbClr val="3E67C8"/>
                </a:solidFill>
                <a:latin typeface="Montserrat Ultra-Bold" panose="00000900000000000000"/>
                <a:ea typeface="Montserrat Ultra-Bold" panose="00000900000000000000"/>
                <a:cs typeface="Montserrat Ultra-Bold" panose="00000900000000000000"/>
                <a:sym typeface="Montserrat Ultra-Bold" panose="00000900000000000000"/>
              </a:rPr>
              <a:t>Training Process of Diffusion Models</a:t>
            </a:r>
            <a:endParaRPr lang="en-US" sz="6410" b="1">
              <a:solidFill>
                <a:srgbClr val="3E67C8"/>
              </a:solidFill>
              <a:latin typeface="Montserrat Ultra-Bold" panose="00000900000000000000"/>
              <a:ea typeface="Montserrat Ultra-Bold" panose="00000900000000000000"/>
              <a:cs typeface="Montserrat Ultra-Bold" panose="00000900000000000000"/>
              <a:sym typeface="Montserrat Ultra-Bold" panose="00000900000000000000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3776225" y="2659564"/>
            <a:ext cx="14261461" cy="758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525"/>
              </a:lnSpc>
            </a:pPr>
            <a:r>
              <a:rPr lang="en-US" sz="6210">
                <a:solidFill>
                  <a:srgbClr val="3E67C8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Training Steps of Diffusion Models</a:t>
            </a:r>
            <a:endParaRPr lang="en-US" sz="6210">
              <a:solidFill>
                <a:srgbClr val="3E67C8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607537" y="3813064"/>
            <a:ext cx="9055371" cy="4991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80"/>
              </a:lnSpc>
            </a:pPr>
            <a:r>
              <a:rPr lang="en-US" sz="3240" b="1">
                <a:solidFill>
                  <a:srgbClr val="FFFFFF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Step 2: Gradually Add Gaussian Noise</a:t>
            </a:r>
            <a:endParaRPr lang="en-US" sz="3240" b="1">
              <a:solidFill>
                <a:srgbClr val="FFFFFF"/>
              </a:solidFill>
              <a:latin typeface="Montserrat Bold" panose="00000800000000000000"/>
              <a:ea typeface="Montserrat Bold" panose="00000800000000000000"/>
              <a:cs typeface="Montserrat Bold" panose="00000800000000000000"/>
              <a:sym typeface="Montserrat Bold" panose="00000800000000000000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607537" y="4629868"/>
            <a:ext cx="15910358" cy="5436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00"/>
              </a:lnSpc>
            </a:pPr>
            <a:r>
              <a:rPr lang="en-US" sz="307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To train the model, we apply a forward diffusion process that gradually corrupts the sample:</a:t>
            </a:r>
            <a:endParaRPr lang="en-US" sz="3070">
              <a:solidFill>
                <a:srgbClr val="000000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algn="l">
              <a:lnSpc>
                <a:spcPts val="4300"/>
              </a:lnSpc>
            </a:pPr>
          </a:p>
          <a:p>
            <a:pPr algn="l">
              <a:lnSpc>
                <a:spcPts val="4300"/>
              </a:lnSpc>
            </a:pPr>
          </a:p>
          <a:p>
            <a:pPr algn="l">
              <a:lnSpc>
                <a:spcPts val="4300"/>
              </a:lnSpc>
            </a:pPr>
          </a:p>
          <a:p>
            <a:pPr algn="l">
              <a:lnSpc>
                <a:spcPts val="4300"/>
              </a:lnSpc>
            </a:pPr>
          </a:p>
          <a:p>
            <a:pPr algn="l">
              <a:lnSpc>
                <a:spcPts val="4300"/>
              </a:lnSpc>
            </a:pPr>
          </a:p>
          <a:p>
            <a:pPr algn="l">
              <a:lnSpc>
                <a:spcPts val="4300"/>
              </a:lnSpc>
            </a:pPr>
          </a:p>
          <a:p>
            <a:pPr algn="l">
              <a:lnSpc>
                <a:spcPts val="4300"/>
              </a:lnSpc>
            </a:pPr>
          </a:p>
          <a:p>
            <a:pPr algn="l">
              <a:lnSpc>
                <a:spcPts val="4300"/>
              </a:lnSpc>
            </a:pPr>
            <a:r>
              <a:rPr lang="en-US" sz="3070" b="1">
                <a:solidFill>
                  <a:srgbClr val="000000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At higher t, x_t becomes completely random noise.</a:t>
            </a:r>
            <a:endParaRPr lang="en-US" sz="3070" b="1">
              <a:solidFill>
                <a:srgbClr val="000000"/>
              </a:solidFill>
              <a:latin typeface="Poppins Bold" panose="00000800000000000000"/>
              <a:ea typeface="Poppins Bold" panose="00000800000000000000"/>
              <a:cs typeface="Poppins Bold" panose="00000800000000000000"/>
              <a:sym typeface="Poppins Bold" panose="00000800000000000000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17367864" y="1100865"/>
            <a:ext cx="399158" cy="63290"/>
            <a:chOff x="0" y="0"/>
            <a:chExt cx="105128" cy="1666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5128" cy="16669"/>
            </a:xfrm>
            <a:custGeom>
              <a:avLst/>
              <a:gdLst/>
              <a:ahLst/>
              <a:cxnLst/>
              <a:rect l="l" t="t" r="r" b="b"/>
              <a:pathLst>
                <a:path w="105128" h="16669">
                  <a:moveTo>
                    <a:pt x="0" y="0"/>
                  </a:moveTo>
                  <a:lnTo>
                    <a:pt x="105128" y="0"/>
                  </a:lnTo>
                  <a:lnTo>
                    <a:pt x="105128" y="16669"/>
                  </a:lnTo>
                  <a:lnTo>
                    <a:pt x="0" y="16669"/>
                  </a:lnTo>
                  <a:close/>
                </a:path>
              </a:pathLst>
            </a:custGeom>
            <a:gradFill rotWithShape="1">
              <a:gsLst>
                <a:gs pos="0">
                  <a:srgbClr val="006CCD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05128" cy="547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00"/>
                </a:lnSpc>
              </a:pPr>
            </a:p>
          </p:txBody>
        </p:sp>
      </p:grpSp>
      <p:grpSp>
        <p:nvGrpSpPr>
          <p:cNvPr id="6" name="Group 6"/>
          <p:cNvGrpSpPr/>
          <p:nvPr/>
        </p:nvGrpSpPr>
        <p:grpSpPr>
          <a:xfrm rot="0">
            <a:off x="17367864" y="1243254"/>
            <a:ext cx="399158" cy="63290"/>
            <a:chOff x="0" y="0"/>
            <a:chExt cx="105128" cy="1666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05128" cy="16669"/>
            </a:xfrm>
            <a:custGeom>
              <a:avLst/>
              <a:gdLst/>
              <a:ahLst/>
              <a:cxnLst/>
              <a:rect l="l" t="t" r="r" b="b"/>
              <a:pathLst>
                <a:path w="105128" h="16669">
                  <a:moveTo>
                    <a:pt x="0" y="0"/>
                  </a:moveTo>
                  <a:lnTo>
                    <a:pt x="105128" y="0"/>
                  </a:lnTo>
                  <a:lnTo>
                    <a:pt x="105128" y="16669"/>
                  </a:lnTo>
                  <a:lnTo>
                    <a:pt x="0" y="16669"/>
                  </a:lnTo>
                  <a:close/>
                </a:path>
              </a:pathLst>
            </a:custGeom>
            <a:gradFill rotWithShape="1">
              <a:gsLst>
                <a:gs pos="0">
                  <a:srgbClr val="006CCD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05128" cy="547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00"/>
                </a:lnSpc>
              </a:pP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457506" y="4772743"/>
            <a:ext cx="15910358" cy="4894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62940" lvl="1" indent="-331470" algn="l">
              <a:lnSpc>
                <a:spcPts val="4300"/>
              </a:lnSpc>
              <a:buFont typeface="Arial" panose="020B0604020202020204"/>
              <a:buChar char="•"/>
            </a:pPr>
            <a:r>
              <a:rPr lang="en-US" sz="307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The model is trained to take x_t and estimate</a:t>
            </a:r>
            <a:r>
              <a:rPr lang="en-US" sz="3070" b="1">
                <a:solidFill>
                  <a:srgbClr val="000000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 ϵθ(xt,t)</a:t>
            </a:r>
            <a:r>
              <a:rPr lang="en-US" sz="307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.</a:t>
            </a:r>
            <a:endParaRPr lang="en-US" sz="3070">
              <a:solidFill>
                <a:srgbClr val="000000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662940" lvl="1" indent="-331470" algn="l">
              <a:lnSpc>
                <a:spcPts val="4300"/>
              </a:lnSpc>
              <a:buFont typeface="Arial" panose="020B0604020202020204"/>
              <a:buChar char="•"/>
            </a:pPr>
            <a:r>
              <a:rPr lang="en-US" sz="307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It minimizes the following </a:t>
            </a:r>
            <a:r>
              <a:rPr lang="en-US" sz="3070" b="1">
                <a:solidFill>
                  <a:srgbClr val="000000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mean squared error (MSE) loss:</a:t>
            </a:r>
            <a:endParaRPr lang="en-US" sz="3070" b="1">
              <a:solidFill>
                <a:srgbClr val="000000"/>
              </a:solidFill>
              <a:latin typeface="Poppins Bold" panose="00000800000000000000"/>
              <a:ea typeface="Poppins Bold" panose="00000800000000000000"/>
              <a:cs typeface="Poppins Bold" panose="00000800000000000000"/>
              <a:sym typeface="Poppins Bold" panose="00000800000000000000"/>
            </a:endParaRPr>
          </a:p>
          <a:p>
            <a:pPr algn="l">
              <a:lnSpc>
                <a:spcPts val="4300"/>
              </a:lnSpc>
            </a:pPr>
          </a:p>
          <a:p>
            <a:pPr algn="l">
              <a:lnSpc>
                <a:spcPts val="4300"/>
              </a:lnSpc>
            </a:pPr>
          </a:p>
          <a:p>
            <a:pPr algn="l">
              <a:lnSpc>
                <a:spcPts val="4300"/>
              </a:lnSpc>
            </a:pPr>
          </a:p>
          <a:p>
            <a:pPr algn="l">
              <a:lnSpc>
                <a:spcPts val="4300"/>
              </a:lnSpc>
            </a:pPr>
          </a:p>
          <a:p>
            <a:pPr algn="l">
              <a:lnSpc>
                <a:spcPts val="4300"/>
              </a:lnSpc>
            </a:pPr>
          </a:p>
          <a:p>
            <a:pPr algn="l">
              <a:lnSpc>
                <a:spcPts val="4300"/>
              </a:lnSpc>
            </a:pPr>
            <a:r>
              <a:rPr lang="en-US" sz="307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If th</a:t>
            </a:r>
            <a:r>
              <a:rPr lang="en-US" sz="307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e</a:t>
            </a:r>
            <a:r>
              <a:rPr lang="en-US" sz="307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 model lea</a:t>
            </a:r>
            <a:r>
              <a:rPr lang="en-US" sz="307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r</a:t>
            </a:r>
            <a:r>
              <a:rPr lang="en-US" sz="307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ns</a:t>
            </a:r>
            <a:r>
              <a:rPr lang="en-US" sz="307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 </a:t>
            </a:r>
            <a:r>
              <a:rPr lang="en-US" sz="3070" b="1">
                <a:solidFill>
                  <a:srgbClr val="000000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ϵθ(xt,t)≈ϵ</a:t>
            </a:r>
            <a:r>
              <a:rPr lang="en-US" sz="307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,</a:t>
            </a:r>
            <a:r>
              <a:rPr lang="en-US" sz="307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 </a:t>
            </a:r>
            <a:r>
              <a:rPr lang="en-US" sz="307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it can a</a:t>
            </a:r>
            <a:r>
              <a:rPr lang="en-US" sz="307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c</a:t>
            </a:r>
            <a:r>
              <a:rPr lang="en-US" sz="307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cura</a:t>
            </a:r>
            <a:r>
              <a:rPr lang="en-US" sz="307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tely r</a:t>
            </a:r>
            <a:r>
              <a:rPr lang="en-US" sz="307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em</a:t>
            </a:r>
            <a:r>
              <a:rPr lang="en-US" sz="307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o</a:t>
            </a:r>
            <a:r>
              <a:rPr lang="en-US" sz="307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ve</a:t>
            </a:r>
            <a:r>
              <a:rPr lang="en-US" sz="307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 noise.</a:t>
            </a:r>
            <a:endParaRPr lang="en-US" sz="3070">
              <a:solidFill>
                <a:srgbClr val="000000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algn="l">
              <a:lnSpc>
                <a:spcPts val="4300"/>
              </a:lnSpc>
            </a:pPr>
          </a:p>
        </p:txBody>
      </p:sp>
      <p:sp>
        <p:nvSpPr>
          <p:cNvPr id="10" name="Freeform 10"/>
          <p:cNvSpPr/>
          <p:nvPr/>
        </p:nvSpPr>
        <p:spPr>
          <a:xfrm>
            <a:off x="17259300" y="9056569"/>
            <a:ext cx="403461" cy="403461"/>
          </a:xfrm>
          <a:custGeom>
            <a:avLst/>
            <a:gdLst/>
            <a:ahLst/>
            <a:cxnLst/>
            <a:rect l="l" t="t" r="r" b="b"/>
            <a:pathLst>
              <a:path w="403461" h="403461">
                <a:moveTo>
                  <a:pt x="0" y="0"/>
                </a:moveTo>
                <a:lnTo>
                  <a:pt x="403461" y="0"/>
                </a:lnTo>
                <a:lnTo>
                  <a:pt x="403461" y="403462"/>
                </a:lnTo>
                <a:lnTo>
                  <a:pt x="0" y="4034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1" name="AutoShape 11"/>
          <p:cNvSpPr/>
          <p:nvPr/>
        </p:nvSpPr>
        <p:spPr>
          <a:xfrm>
            <a:off x="-550598" y="1717649"/>
            <a:ext cx="19996945" cy="0"/>
          </a:xfrm>
          <a:prstGeom prst="line">
            <a:avLst/>
          </a:prstGeom>
          <a:ln w="38100" cap="flat">
            <a:gradFill>
              <a:gsLst>
                <a:gs pos="0">
                  <a:srgbClr val="006CCD">
                    <a:alpha val="0"/>
                  </a:srgbClr>
                </a:gs>
                <a:gs pos="50000">
                  <a:srgbClr val="3E67C8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</p:sp>
      <p:sp>
        <p:nvSpPr>
          <p:cNvPr id="12" name="Freeform 12"/>
          <p:cNvSpPr/>
          <p:nvPr/>
        </p:nvSpPr>
        <p:spPr>
          <a:xfrm>
            <a:off x="552801" y="147894"/>
            <a:ext cx="2616259" cy="1569755"/>
          </a:xfrm>
          <a:custGeom>
            <a:avLst/>
            <a:gdLst/>
            <a:ahLst/>
            <a:cxnLst/>
            <a:rect l="l" t="t" r="r" b="b"/>
            <a:pathLst>
              <a:path w="2616259" h="1569755">
                <a:moveTo>
                  <a:pt x="0" y="0"/>
                </a:moveTo>
                <a:lnTo>
                  <a:pt x="2616259" y="0"/>
                </a:lnTo>
                <a:lnTo>
                  <a:pt x="2616259" y="1569755"/>
                </a:lnTo>
                <a:lnTo>
                  <a:pt x="0" y="156975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13" name="Group 13"/>
          <p:cNvGrpSpPr/>
          <p:nvPr/>
        </p:nvGrpSpPr>
        <p:grpSpPr>
          <a:xfrm rot="0">
            <a:off x="1348942" y="3680372"/>
            <a:ext cx="9313966" cy="778045"/>
            <a:chOff x="0" y="0"/>
            <a:chExt cx="1893850" cy="158203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893850" cy="158203"/>
            </a:xfrm>
            <a:custGeom>
              <a:avLst/>
              <a:gdLst/>
              <a:ahLst/>
              <a:cxnLst/>
              <a:rect l="l" t="t" r="r" b="b"/>
              <a:pathLst>
                <a:path w="1893850" h="158203">
                  <a:moveTo>
                    <a:pt x="0" y="0"/>
                  </a:moveTo>
                  <a:lnTo>
                    <a:pt x="1893850" y="0"/>
                  </a:lnTo>
                  <a:lnTo>
                    <a:pt x="1893850" y="158203"/>
                  </a:lnTo>
                  <a:lnTo>
                    <a:pt x="0" y="158203"/>
                  </a:lnTo>
                  <a:close/>
                </a:path>
              </a:pathLst>
            </a:custGeom>
            <a:gradFill rotWithShape="1">
              <a:gsLst>
                <a:gs pos="0">
                  <a:srgbClr val="006CCD">
                    <a:alpha val="100000"/>
                  </a:srgbClr>
                </a:gs>
                <a:gs pos="100000">
                  <a:srgbClr val="BF5EA4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1893850" cy="196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00"/>
                </a:lnSpc>
              </a:pPr>
            </a:p>
          </p:txBody>
        </p:sp>
      </p:grpSp>
      <p:sp>
        <p:nvSpPr>
          <p:cNvPr id="16" name="Freeform 16"/>
          <p:cNvSpPr/>
          <p:nvPr/>
        </p:nvSpPr>
        <p:spPr>
          <a:xfrm>
            <a:off x="3776225" y="6401518"/>
            <a:ext cx="8711205" cy="1230431"/>
          </a:xfrm>
          <a:custGeom>
            <a:avLst/>
            <a:gdLst/>
            <a:ahLst/>
            <a:cxnLst/>
            <a:rect l="l" t="t" r="r" b="b"/>
            <a:pathLst>
              <a:path w="8711205" h="1230431">
                <a:moveTo>
                  <a:pt x="0" y="0"/>
                </a:moveTo>
                <a:lnTo>
                  <a:pt x="8711205" y="0"/>
                </a:lnTo>
                <a:lnTo>
                  <a:pt x="8711205" y="1230430"/>
                </a:lnTo>
                <a:lnTo>
                  <a:pt x="0" y="123043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573" t="-30722" r="-7719" b="-67209"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957214" y="1985985"/>
            <a:ext cx="17703056" cy="7857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05"/>
              </a:lnSpc>
            </a:pPr>
            <a:r>
              <a:rPr lang="en-US" sz="6410" b="1">
                <a:solidFill>
                  <a:srgbClr val="3E67C8"/>
                </a:solidFill>
                <a:latin typeface="Montserrat Ultra-Bold" panose="00000900000000000000"/>
                <a:ea typeface="Montserrat Ultra-Bold" panose="00000900000000000000"/>
                <a:cs typeface="Montserrat Ultra-Bold" panose="00000900000000000000"/>
                <a:sym typeface="Montserrat Ultra-Bold" panose="00000900000000000000"/>
              </a:rPr>
              <a:t>Training Process of Diffusion Models</a:t>
            </a:r>
            <a:endParaRPr lang="en-US" sz="6410" b="1">
              <a:solidFill>
                <a:srgbClr val="3E67C8"/>
              </a:solidFill>
              <a:latin typeface="Montserrat Ultra-Bold" panose="00000900000000000000"/>
              <a:ea typeface="Montserrat Ultra-Bold" panose="00000900000000000000"/>
              <a:cs typeface="Montserrat Ultra-Bold" panose="00000900000000000000"/>
              <a:sym typeface="Montserrat Ultra-Bold" panose="00000900000000000000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3776225" y="2659564"/>
            <a:ext cx="14261461" cy="758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525"/>
              </a:lnSpc>
            </a:pPr>
            <a:r>
              <a:rPr lang="en-US" sz="6210">
                <a:solidFill>
                  <a:srgbClr val="3E67C8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Training Steps of Diffusion Models</a:t>
            </a:r>
            <a:endParaRPr lang="en-US" sz="6210">
              <a:solidFill>
                <a:srgbClr val="3E67C8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607537" y="3813064"/>
            <a:ext cx="9055371" cy="4991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80"/>
              </a:lnSpc>
            </a:pPr>
            <a:r>
              <a:rPr lang="en-US" sz="3240" b="1">
                <a:solidFill>
                  <a:srgbClr val="FFFFFF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Step 3: Train Model to Predict Noise</a:t>
            </a:r>
            <a:endParaRPr lang="en-US" sz="3240" b="1">
              <a:solidFill>
                <a:srgbClr val="FFFFFF"/>
              </a:solidFill>
              <a:latin typeface="Montserrat Bold" panose="00000800000000000000"/>
              <a:ea typeface="Montserrat Bold" panose="00000800000000000000"/>
              <a:cs typeface="Montserrat Bold" panose="00000800000000000000"/>
              <a:sym typeface="Montserrat Bold" panose="00000800000000000000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17367864" y="1100865"/>
            <a:ext cx="399158" cy="63290"/>
            <a:chOff x="0" y="0"/>
            <a:chExt cx="105128" cy="1666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5128" cy="16669"/>
            </a:xfrm>
            <a:custGeom>
              <a:avLst/>
              <a:gdLst/>
              <a:ahLst/>
              <a:cxnLst/>
              <a:rect l="l" t="t" r="r" b="b"/>
              <a:pathLst>
                <a:path w="105128" h="16669">
                  <a:moveTo>
                    <a:pt x="0" y="0"/>
                  </a:moveTo>
                  <a:lnTo>
                    <a:pt x="105128" y="0"/>
                  </a:lnTo>
                  <a:lnTo>
                    <a:pt x="105128" y="16669"/>
                  </a:lnTo>
                  <a:lnTo>
                    <a:pt x="0" y="16669"/>
                  </a:lnTo>
                  <a:close/>
                </a:path>
              </a:pathLst>
            </a:custGeom>
            <a:gradFill rotWithShape="1">
              <a:gsLst>
                <a:gs pos="0">
                  <a:srgbClr val="006CCD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05128" cy="547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00"/>
                </a:lnSpc>
              </a:pPr>
            </a:p>
          </p:txBody>
        </p:sp>
      </p:grpSp>
      <p:grpSp>
        <p:nvGrpSpPr>
          <p:cNvPr id="6" name="Group 6"/>
          <p:cNvGrpSpPr/>
          <p:nvPr/>
        </p:nvGrpSpPr>
        <p:grpSpPr>
          <a:xfrm rot="0">
            <a:off x="17367864" y="1243254"/>
            <a:ext cx="399158" cy="63290"/>
            <a:chOff x="0" y="0"/>
            <a:chExt cx="105128" cy="1666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05128" cy="16669"/>
            </a:xfrm>
            <a:custGeom>
              <a:avLst/>
              <a:gdLst/>
              <a:ahLst/>
              <a:cxnLst/>
              <a:rect l="l" t="t" r="r" b="b"/>
              <a:pathLst>
                <a:path w="105128" h="16669">
                  <a:moveTo>
                    <a:pt x="0" y="0"/>
                  </a:moveTo>
                  <a:lnTo>
                    <a:pt x="105128" y="0"/>
                  </a:lnTo>
                  <a:lnTo>
                    <a:pt x="105128" y="16669"/>
                  </a:lnTo>
                  <a:lnTo>
                    <a:pt x="0" y="16669"/>
                  </a:lnTo>
                  <a:close/>
                </a:path>
              </a:pathLst>
            </a:custGeom>
            <a:gradFill rotWithShape="1">
              <a:gsLst>
                <a:gs pos="0">
                  <a:srgbClr val="006CCD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05128" cy="547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00"/>
                </a:lnSpc>
              </a:pP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457506" y="4772743"/>
            <a:ext cx="15910358" cy="5436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00"/>
              </a:lnSpc>
            </a:pPr>
            <a:r>
              <a:rPr lang="en-US" sz="307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Once trained, the model can generate images from </a:t>
            </a:r>
            <a:r>
              <a:rPr lang="en-US" sz="3070" b="1">
                <a:solidFill>
                  <a:srgbClr val="000000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pure noise</a:t>
            </a:r>
            <a:r>
              <a:rPr lang="en-US" sz="307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.</a:t>
            </a:r>
            <a:r>
              <a:rPr lang="en-US" sz="3070" b="1">
                <a:solidFill>
                  <a:srgbClr val="000000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 The reverse process follows:</a:t>
            </a:r>
            <a:endParaRPr lang="en-US" sz="3070" b="1">
              <a:solidFill>
                <a:srgbClr val="000000"/>
              </a:solidFill>
              <a:latin typeface="Poppins Bold" panose="00000800000000000000"/>
              <a:ea typeface="Poppins Bold" panose="00000800000000000000"/>
              <a:cs typeface="Poppins Bold" panose="00000800000000000000"/>
              <a:sym typeface="Poppins Bold" panose="00000800000000000000"/>
            </a:endParaRPr>
          </a:p>
          <a:p>
            <a:pPr algn="l">
              <a:lnSpc>
                <a:spcPts val="4300"/>
              </a:lnSpc>
            </a:pPr>
          </a:p>
          <a:p>
            <a:pPr algn="l">
              <a:lnSpc>
                <a:spcPts val="4300"/>
              </a:lnSpc>
            </a:pPr>
          </a:p>
          <a:p>
            <a:pPr algn="l">
              <a:lnSpc>
                <a:spcPts val="4300"/>
              </a:lnSpc>
            </a:pPr>
          </a:p>
          <a:p>
            <a:pPr algn="l">
              <a:lnSpc>
                <a:spcPts val="4300"/>
              </a:lnSpc>
            </a:pPr>
          </a:p>
          <a:p>
            <a:pPr algn="l">
              <a:lnSpc>
                <a:spcPts val="4300"/>
              </a:lnSpc>
            </a:pPr>
          </a:p>
          <a:p>
            <a:pPr marL="662940" lvl="1" indent="-331470" algn="l">
              <a:lnSpc>
                <a:spcPts val="4300"/>
              </a:lnSpc>
              <a:buFont typeface="Arial" panose="020B0604020202020204"/>
              <a:buChar char="•"/>
            </a:pPr>
            <a:r>
              <a:rPr lang="en-US" sz="307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At each step, th</a:t>
            </a:r>
            <a:r>
              <a:rPr lang="en-US" sz="307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e</a:t>
            </a:r>
            <a:r>
              <a:rPr lang="en-US" sz="307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 model </a:t>
            </a:r>
            <a:r>
              <a:rPr lang="en-US" sz="3070" b="1">
                <a:solidFill>
                  <a:srgbClr val="000000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removes the predicted noise.</a:t>
            </a:r>
            <a:endParaRPr lang="en-US" sz="3070" b="1">
              <a:solidFill>
                <a:srgbClr val="000000"/>
              </a:solidFill>
              <a:latin typeface="Poppins Bold" panose="00000800000000000000"/>
              <a:ea typeface="Poppins Bold" panose="00000800000000000000"/>
              <a:cs typeface="Poppins Bold" panose="00000800000000000000"/>
              <a:sym typeface="Poppins Bold" panose="00000800000000000000"/>
            </a:endParaRPr>
          </a:p>
          <a:p>
            <a:pPr marL="662940" lvl="1" indent="-331470" algn="l">
              <a:lnSpc>
                <a:spcPts val="4300"/>
              </a:lnSpc>
              <a:buFont typeface="Arial" panose="020B0604020202020204"/>
              <a:buChar char="•"/>
            </a:pPr>
            <a:r>
              <a:rPr lang="en-US" sz="307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The pro</a:t>
            </a:r>
            <a:r>
              <a:rPr lang="en-US" sz="307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cess </a:t>
            </a:r>
            <a:r>
              <a:rPr lang="en-US" sz="3070" b="1">
                <a:solidFill>
                  <a:srgbClr val="000000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continues until we reach</a:t>
            </a:r>
            <a:r>
              <a:rPr lang="en-US" sz="307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 </a:t>
            </a:r>
            <a:r>
              <a:rPr lang="en-US" sz="3070" b="1">
                <a:solidFill>
                  <a:srgbClr val="000000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x_0​, a new generated image.</a:t>
            </a:r>
            <a:endParaRPr lang="en-US" sz="3070" b="1">
              <a:solidFill>
                <a:srgbClr val="000000"/>
              </a:solidFill>
              <a:latin typeface="Poppins Bold" panose="00000800000000000000"/>
              <a:ea typeface="Poppins Bold" panose="00000800000000000000"/>
              <a:cs typeface="Poppins Bold" panose="00000800000000000000"/>
              <a:sym typeface="Poppins Bold" panose="00000800000000000000"/>
            </a:endParaRPr>
          </a:p>
          <a:p>
            <a:pPr algn="l">
              <a:lnSpc>
                <a:spcPts val="4300"/>
              </a:lnSpc>
            </a:pPr>
          </a:p>
        </p:txBody>
      </p:sp>
      <p:sp>
        <p:nvSpPr>
          <p:cNvPr id="10" name="Freeform 10"/>
          <p:cNvSpPr/>
          <p:nvPr/>
        </p:nvSpPr>
        <p:spPr>
          <a:xfrm>
            <a:off x="17259300" y="9056569"/>
            <a:ext cx="403461" cy="403461"/>
          </a:xfrm>
          <a:custGeom>
            <a:avLst/>
            <a:gdLst/>
            <a:ahLst/>
            <a:cxnLst/>
            <a:rect l="l" t="t" r="r" b="b"/>
            <a:pathLst>
              <a:path w="403461" h="403461">
                <a:moveTo>
                  <a:pt x="0" y="0"/>
                </a:moveTo>
                <a:lnTo>
                  <a:pt x="403461" y="0"/>
                </a:lnTo>
                <a:lnTo>
                  <a:pt x="403461" y="403462"/>
                </a:lnTo>
                <a:lnTo>
                  <a:pt x="0" y="4034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1" name="AutoShape 11"/>
          <p:cNvSpPr/>
          <p:nvPr/>
        </p:nvSpPr>
        <p:spPr>
          <a:xfrm>
            <a:off x="-550598" y="1717649"/>
            <a:ext cx="19996945" cy="0"/>
          </a:xfrm>
          <a:prstGeom prst="line">
            <a:avLst/>
          </a:prstGeom>
          <a:ln w="38100" cap="flat">
            <a:gradFill>
              <a:gsLst>
                <a:gs pos="0">
                  <a:srgbClr val="006CCD">
                    <a:alpha val="0"/>
                  </a:srgbClr>
                </a:gs>
                <a:gs pos="50000">
                  <a:srgbClr val="3E67C8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</p:sp>
      <p:sp>
        <p:nvSpPr>
          <p:cNvPr id="12" name="Freeform 12"/>
          <p:cNvSpPr/>
          <p:nvPr/>
        </p:nvSpPr>
        <p:spPr>
          <a:xfrm>
            <a:off x="552801" y="147894"/>
            <a:ext cx="2616259" cy="1569755"/>
          </a:xfrm>
          <a:custGeom>
            <a:avLst/>
            <a:gdLst/>
            <a:ahLst/>
            <a:cxnLst/>
            <a:rect l="l" t="t" r="r" b="b"/>
            <a:pathLst>
              <a:path w="2616259" h="1569755">
                <a:moveTo>
                  <a:pt x="0" y="0"/>
                </a:moveTo>
                <a:lnTo>
                  <a:pt x="2616259" y="0"/>
                </a:lnTo>
                <a:lnTo>
                  <a:pt x="2616259" y="1569755"/>
                </a:lnTo>
                <a:lnTo>
                  <a:pt x="0" y="156975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13" name="Group 13"/>
          <p:cNvGrpSpPr/>
          <p:nvPr/>
        </p:nvGrpSpPr>
        <p:grpSpPr>
          <a:xfrm rot="0">
            <a:off x="1348942" y="3680372"/>
            <a:ext cx="11891845" cy="778045"/>
            <a:chOff x="0" y="0"/>
            <a:chExt cx="2418021" cy="158203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418021" cy="158203"/>
            </a:xfrm>
            <a:custGeom>
              <a:avLst/>
              <a:gdLst/>
              <a:ahLst/>
              <a:cxnLst/>
              <a:rect l="l" t="t" r="r" b="b"/>
              <a:pathLst>
                <a:path w="2418021" h="158203">
                  <a:moveTo>
                    <a:pt x="0" y="0"/>
                  </a:moveTo>
                  <a:lnTo>
                    <a:pt x="2418021" y="0"/>
                  </a:lnTo>
                  <a:lnTo>
                    <a:pt x="2418021" y="158203"/>
                  </a:lnTo>
                  <a:lnTo>
                    <a:pt x="0" y="158203"/>
                  </a:lnTo>
                  <a:close/>
                </a:path>
              </a:pathLst>
            </a:custGeom>
            <a:gradFill rotWithShape="1">
              <a:gsLst>
                <a:gs pos="0">
                  <a:srgbClr val="006CCD">
                    <a:alpha val="100000"/>
                  </a:srgbClr>
                </a:gs>
                <a:gs pos="100000">
                  <a:srgbClr val="BF5EA4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2418021" cy="196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00"/>
                </a:lnSpc>
              </a:pPr>
            </a:p>
          </p:txBody>
        </p:sp>
      </p:grpSp>
      <p:sp>
        <p:nvSpPr>
          <p:cNvPr id="16" name="Freeform 16"/>
          <p:cNvSpPr/>
          <p:nvPr/>
        </p:nvSpPr>
        <p:spPr>
          <a:xfrm>
            <a:off x="3776225" y="6167160"/>
            <a:ext cx="9949511" cy="1875540"/>
          </a:xfrm>
          <a:custGeom>
            <a:avLst/>
            <a:gdLst/>
            <a:ahLst/>
            <a:cxnLst/>
            <a:rect l="l" t="t" r="r" b="b"/>
            <a:pathLst>
              <a:path w="9949511" h="1875540">
                <a:moveTo>
                  <a:pt x="0" y="0"/>
                </a:moveTo>
                <a:lnTo>
                  <a:pt x="9949512" y="0"/>
                </a:lnTo>
                <a:lnTo>
                  <a:pt x="9949512" y="1875540"/>
                </a:lnTo>
                <a:lnTo>
                  <a:pt x="0" y="187554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957214" y="1985985"/>
            <a:ext cx="17703056" cy="7857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05"/>
              </a:lnSpc>
            </a:pPr>
            <a:r>
              <a:rPr lang="en-US" sz="6410" b="1">
                <a:solidFill>
                  <a:srgbClr val="3E67C8"/>
                </a:solidFill>
                <a:latin typeface="Montserrat Ultra-Bold" panose="00000900000000000000"/>
                <a:ea typeface="Montserrat Ultra-Bold" panose="00000900000000000000"/>
                <a:cs typeface="Montserrat Ultra-Bold" panose="00000900000000000000"/>
                <a:sym typeface="Montserrat Ultra-Bold" panose="00000900000000000000"/>
              </a:rPr>
              <a:t>Training Process of Diffusion Models</a:t>
            </a:r>
            <a:endParaRPr lang="en-US" sz="6410" b="1">
              <a:solidFill>
                <a:srgbClr val="3E67C8"/>
              </a:solidFill>
              <a:latin typeface="Montserrat Ultra-Bold" panose="00000900000000000000"/>
              <a:ea typeface="Montserrat Ultra-Bold" panose="00000900000000000000"/>
              <a:cs typeface="Montserrat Ultra-Bold" panose="00000900000000000000"/>
              <a:sym typeface="Montserrat Ultra-Bold" panose="00000900000000000000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3776225" y="2659564"/>
            <a:ext cx="14261461" cy="758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525"/>
              </a:lnSpc>
            </a:pPr>
            <a:r>
              <a:rPr lang="en-US" sz="6210">
                <a:solidFill>
                  <a:srgbClr val="3E67C8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Training Steps of Diffusion Models</a:t>
            </a:r>
            <a:endParaRPr lang="en-US" sz="6210">
              <a:solidFill>
                <a:srgbClr val="3E67C8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607537" y="3813064"/>
            <a:ext cx="11325026" cy="4991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80"/>
              </a:lnSpc>
            </a:pPr>
            <a:r>
              <a:rPr lang="en-US" sz="3240" b="1">
                <a:solidFill>
                  <a:srgbClr val="FFFFFF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Step 4: Reverse the Process to Generate New Data</a:t>
            </a:r>
            <a:endParaRPr lang="en-US" sz="3240" b="1">
              <a:solidFill>
                <a:srgbClr val="FFFFFF"/>
              </a:solidFill>
              <a:latin typeface="Montserrat Bold" panose="00000800000000000000"/>
              <a:ea typeface="Montserrat Bold" panose="00000800000000000000"/>
              <a:cs typeface="Montserrat Bold" panose="00000800000000000000"/>
              <a:sym typeface="Montserrat Bold" panose="00000800000000000000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17367864" y="1100865"/>
            <a:ext cx="399158" cy="63290"/>
            <a:chOff x="0" y="0"/>
            <a:chExt cx="105128" cy="1666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5128" cy="16669"/>
            </a:xfrm>
            <a:custGeom>
              <a:avLst/>
              <a:gdLst/>
              <a:ahLst/>
              <a:cxnLst/>
              <a:rect l="l" t="t" r="r" b="b"/>
              <a:pathLst>
                <a:path w="105128" h="16669">
                  <a:moveTo>
                    <a:pt x="0" y="0"/>
                  </a:moveTo>
                  <a:lnTo>
                    <a:pt x="105128" y="0"/>
                  </a:lnTo>
                  <a:lnTo>
                    <a:pt x="105128" y="16669"/>
                  </a:lnTo>
                  <a:lnTo>
                    <a:pt x="0" y="16669"/>
                  </a:lnTo>
                  <a:close/>
                </a:path>
              </a:pathLst>
            </a:custGeom>
            <a:gradFill rotWithShape="1">
              <a:gsLst>
                <a:gs pos="0">
                  <a:srgbClr val="006CCD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05128" cy="547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00"/>
                </a:lnSpc>
              </a:pPr>
            </a:p>
          </p:txBody>
        </p:sp>
      </p:grpSp>
      <p:grpSp>
        <p:nvGrpSpPr>
          <p:cNvPr id="6" name="Group 6"/>
          <p:cNvGrpSpPr/>
          <p:nvPr/>
        </p:nvGrpSpPr>
        <p:grpSpPr>
          <a:xfrm rot="0">
            <a:off x="17367864" y="1243254"/>
            <a:ext cx="399158" cy="63290"/>
            <a:chOff x="0" y="0"/>
            <a:chExt cx="105128" cy="1666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05128" cy="16669"/>
            </a:xfrm>
            <a:custGeom>
              <a:avLst/>
              <a:gdLst/>
              <a:ahLst/>
              <a:cxnLst/>
              <a:rect l="l" t="t" r="r" b="b"/>
              <a:pathLst>
                <a:path w="105128" h="16669">
                  <a:moveTo>
                    <a:pt x="0" y="0"/>
                  </a:moveTo>
                  <a:lnTo>
                    <a:pt x="105128" y="0"/>
                  </a:lnTo>
                  <a:lnTo>
                    <a:pt x="105128" y="16669"/>
                  </a:lnTo>
                  <a:lnTo>
                    <a:pt x="0" y="16669"/>
                  </a:lnTo>
                  <a:close/>
                </a:path>
              </a:pathLst>
            </a:custGeom>
            <a:gradFill rotWithShape="1">
              <a:gsLst>
                <a:gs pos="0">
                  <a:srgbClr val="006CCD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05128" cy="547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00"/>
                </a:lnSpc>
              </a:pPr>
            </a:p>
          </p:txBody>
        </p:sp>
      </p:grpSp>
      <p:sp>
        <p:nvSpPr>
          <p:cNvPr id="9" name="Freeform 9"/>
          <p:cNvSpPr/>
          <p:nvPr/>
        </p:nvSpPr>
        <p:spPr>
          <a:xfrm>
            <a:off x="17259300" y="9056569"/>
            <a:ext cx="403461" cy="403461"/>
          </a:xfrm>
          <a:custGeom>
            <a:avLst/>
            <a:gdLst/>
            <a:ahLst/>
            <a:cxnLst/>
            <a:rect l="l" t="t" r="r" b="b"/>
            <a:pathLst>
              <a:path w="403461" h="403461">
                <a:moveTo>
                  <a:pt x="0" y="0"/>
                </a:moveTo>
                <a:lnTo>
                  <a:pt x="403461" y="0"/>
                </a:lnTo>
                <a:lnTo>
                  <a:pt x="403461" y="403462"/>
                </a:lnTo>
                <a:lnTo>
                  <a:pt x="0" y="4034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AutoShape 10"/>
          <p:cNvSpPr/>
          <p:nvPr/>
        </p:nvSpPr>
        <p:spPr>
          <a:xfrm>
            <a:off x="-550598" y="1717649"/>
            <a:ext cx="19996945" cy="0"/>
          </a:xfrm>
          <a:prstGeom prst="line">
            <a:avLst/>
          </a:prstGeom>
          <a:ln w="38100" cap="flat">
            <a:gradFill>
              <a:gsLst>
                <a:gs pos="0">
                  <a:srgbClr val="006CCD">
                    <a:alpha val="0"/>
                  </a:srgbClr>
                </a:gs>
                <a:gs pos="50000">
                  <a:srgbClr val="3E67C8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</p:sp>
      <p:sp>
        <p:nvSpPr>
          <p:cNvPr id="11" name="Freeform 11"/>
          <p:cNvSpPr/>
          <p:nvPr/>
        </p:nvSpPr>
        <p:spPr>
          <a:xfrm>
            <a:off x="552801" y="147894"/>
            <a:ext cx="2616259" cy="1569755"/>
          </a:xfrm>
          <a:custGeom>
            <a:avLst/>
            <a:gdLst/>
            <a:ahLst/>
            <a:cxnLst/>
            <a:rect l="l" t="t" r="r" b="b"/>
            <a:pathLst>
              <a:path w="2616259" h="1569755">
                <a:moveTo>
                  <a:pt x="0" y="0"/>
                </a:moveTo>
                <a:lnTo>
                  <a:pt x="2616259" y="0"/>
                </a:lnTo>
                <a:lnTo>
                  <a:pt x="2616259" y="1569755"/>
                </a:lnTo>
                <a:lnTo>
                  <a:pt x="0" y="156975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12" name="Group 12"/>
          <p:cNvGrpSpPr/>
          <p:nvPr/>
        </p:nvGrpSpPr>
        <p:grpSpPr>
          <a:xfrm rot="0">
            <a:off x="1348942" y="3680372"/>
            <a:ext cx="11891845" cy="778045"/>
            <a:chOff x="0" y="0"/>
            <a:chExt cx="2418021" cy="15820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418021" cy="158203"/>
            </a:xfrm>
            <a:custGeom>
              <a:avLst/>
              <a:gdLst/>
              <a:ahLst/>
              <a:cxnLst/>
              <a:rect l="l" t="t" r="r" b="b"/>
              <a:pathLst>
                <a:path w="2418021" h="158203">
                  <a:moveTo>
                    <a:pt x="0" y="0"/>
                  </a:moveTo>
                  <a:lnTo>
                    <a:pt x="2418021" y="0"/>
                  </a:lnTo>
                  <a:lnTo>
                    <a:pt x="2418021" y="158203"/>
                  </a:lnTo>
                  <a:lnTo>
                    <a:pt x="0" y="158203"/>
                  </a:lnTo>
                  <a:close/>
                </a:path>
              </a:pathLst>
            </a:custGeom>
            <a:gradFill rotWithShape="1">
              <a:gsLst>
                <a:gs pos="0">
                  <a:srgbClr val="006CCD">
                    <a:alpha val="100000"/>
                  </a:srgbClr>
                </a:gs>
                <a:gs pos="100000">
                  <a:srgbClr val="BF5EA4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2418021" cy="196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00"/>
                </a:lnSpc>
              </a:pPr>
            </a:p>
          </p:txBody>
        </p:sp>
      </p:grpSp>
      <p:sp>
        <p:nvSpPr>
          <p:cNvPr id="15" name="Freeform 15"/>
          <p:cNvSpPr/>
          <p:nvPr/>
        </p:nvSpPr>
        <p:spPr>
          <a:xfrm>
            <a:off x="3169060" y="5201368"/>
            <a:ext cx="11930503" cy="2704247"/>
          </a:xfrm>
          <a:custGeom>
            <a:avLst/>
            <a:gdLst/>
            <a:ahLst/>
            <a:cxnLst/>
            <a:rect l="l" t="t" r="r" b="b"/>
            <a:pathLst>
              <a:path w="11930503" h="2704247">
                <a:moveTo>
                  <a:pt x="0" y="0"/>
                </a:moveTo>
                <a:lnTo>
                  <a:pt x="11930504" y="0"/>
                </a:lnTo>
                <a:lnTo>
                  <a:pt x="11930504" y="2704247"/>
                </a:lnTo>
                <a:lnTo>
                  <a:pt x="0" y="270424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957214" y="1985985"/>
            <a:ext cx="17703056" cy="7857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05"/>
              </a:lnSpc>
            </a:pPr>
            <a:r>
              <a:rPr lang="en-US" sz="6410" b="1">
                <a:solidFill>
                  <a:srgbClr val="3E67C8"/>
                </a:solidFill>
                <a:latin typeface="Montserrat Ultra-Bold" panose="00000900000000000000"/>
                <a:ea typeface="Montserrat Ultra-Bold" panose="00000900000000000000"/>
                <a:cs typeface="Montserrat Ultra-Bold" panose="00000900000000000000"/>
                <a:sym typeface="Montserrat Ultra-Bold" panose="00000900000000000000"/>
              </a:rPr>
              <a:t>Training Process of Diffusion Models</a:t>
            </a:r>
            <a:endParaRPr lang="en-US" sz="6410" b="1">
              <a:solidFill>
                <a:srgbClr val="3E67C8"/>
              </a:solidFill>
              <a:latin typeface="Montserrat Ultra-Bold" panose="00000900000000000000"/>
              <a:ea typeface="Montserrat Ultra-Bold" panose="00000900000000000000"/>
              <a:cs typeface="Montserrat Ultra-Bold" panose="00000900000000000000"/>
              <a:sym typeface="Montserrat Ultra-Bold" panose="00000900000000000000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3776225" y="2659564"/>
            <a:ext cx="14261461" cy="758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525"/>
              </a:lnSpc>
            </a:pPr>
            <a:r>
              <a:rPr lang="en-US" sz="6210">
                <a:solidFill>
                  <a:srgbClr val="3E67C8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Training Steps of Diffusion Models</a:t>
            </a:r>
            <a:endParaRPr lang="en-US" sz="6210">
              <a:solidFill>
                <a:srgbClr val="3E67C8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607537" y="3813064"/>
            <a:ext cx="11325026" cy="4991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80"/>
              </a:lnSpc>
            </a:pPr>
            <a:r>
              <a:rPr lang="en-US" sz="3240" b="1">
                <a:solidFill>
                  <a:srgbClr val="FFFFFF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Step 4: Reverse the Process to Generate New Data</a:t>
            </a:r>
            <a:endParaRPr lang="en-US" sz="3240" b="1">
              <a:solidFill>
                <a:srgbClr val="FFFFFF"/>
              </a:solidFill>
              <a:latin typeface="Montserrat Bold" panose="00000800000000000000"/>
              <a:ea typeface="Montserrat Bold" panose="00000800000000000000"/>
              <a:cs typeface="Montserrat Bold" panose="00000800000000000000"/>
              <a:sym typeface="Montserrat Bold" panose="00000800000000000000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17367864" y="1100865"/>
            <a:ext cx="399158" cy="63290"/>
            <a:chOff x="0" y="0"/>
            <a:chExt cx="105128" cy="1666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5128" cy="16669"/>
            </a:xfrm>
            <a:custGeom>
              <a:avLst/>
              <a:gdLst/>
              <a:ahLst/>
              <a:cxnLst/>
              <a:rect l="l" t="t" r="r" b="b"/>
              <a:pathLst>
                <a:path w="105128" h="16669">
                  <a:moveTo>
                    <a:pt x="0" y="0"/>
                  </a:moveTo>
                  <a:lnTo>
                    <a:pt x="105128" y="0"/>
                  </a:lnTo>
                  <a:lnTo>
                    <a:pt x="105128" y="16669"/>
                  </a:lnTo>
                  <a:lnTo>
                    <a:pt x="0" y="16669"/>
                  </a:lnTo>
                  <a:close/>
                </a:path>
              </a:pathLst>
            </a:custGeom>
            <a:gradFill rotWithShape="1">
              <a:gsLst>
                <a:gs pos="0">
                  <a:srgbClr val="006CCD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05128" cy="547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00"/>
                </a:lnSpc>
              </a:pPr>
            </a:p>
          </p:txBody>
        </p:sp>
      </p:grpSp>
      <p:grpSp>
        <p:nvGrpSpPr>
          <p:cNvPr id="6" name="Group 6"/>
          <p:cNvGrpSpPr/>
          <p:nvPr/>
        </p:nvGrpSpPr>
        <p:grpSpPr>
          <a:xfrm rot="0">
            <a:off x="17367864" y="1243254"/>
            <a:ext cx="399158" cy="63290"/>
            <a:chOff x="0" y="0"/>
            <a:chExt cx="105128" cy="1666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05128" cy="16669"/>
            </a:xfrm>
            <a:custGeom>
              <a:avLst/>
              <a:gdLst/>
              <a:ahLst/>
              <a:cxnLst/>
              <a:rect l="l" t="t" r="r" b="b"/>
              <a:pathLst>
                <a:path w="105128" h="16669">
                  <a:moveTo>
                    <a:pt x="0" y="0"/>
                  </a:moveTo>
                  <a:lnTo>
                    <a:pt x="105128" y="0"/>
                  </a:lnTo>
                  <a:lnTo>
                    <a:pt x="105128" y="16669"/>
                  </a:lnTo>
                  <a:lnTo>
                    <a:pt x="0" y="16669"/>
                  </a:lnTo>
                  <a:close/>
                </a:path>
              </a:pathLst>
            </a:custGeom>
            <a:gradFill rotWithShape="1">
              <a:gsLst>
                <a:gs pos="0">
                  <a:srgbClr val="006CCD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05128" cy="547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00"/>
                </a:lnSpc>
              </a:pPr>
            </a:p>
          </p:txBody>
        </p:sp>
      </p:grpSp>
      <p:sp>
        <p:nvSpPr>
          <p:cNvPr id="9" name="Freeform 9"/>
          <p:cNvSpPr/>
          <p:nvPr/>
        </p:nvSpPr>
        <p:spPr>
          <a:xfrm>
            <a:off x="17259300" y="9056569"/>
            <a:ext cx="403461" cy="403461"/>
          </a:xfrm>
          <a:custGeom>
            <a:avLst/>
            <a:gdLst/>
            <a:ahLst/>
            <a:cxnLst/>
            <a:rect l="l" t="t" r="r" b="b"/>
            <a:pathLst>
              <a:path w="403461" h="403461">
                <a:moveTo>
                  <a:pt x="0" y="0"/>
                </a:moveTo>
                <a:lnTo>
                  <a:pt x="403461" y="0"/>
                </a:lnTo>
                <a:lnTo>
                  <a:pt x="403461" y="403462"/>
                </a:lnTo>
                <a:lnTo>
                  <a:pt x="0" y="4034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AutoShape 10"/>
          <p:cNvSpPr/>
          <p:nvPr/>
        </p:nvSpPr>
        <p:spPr>
          <a:xfrm>
            <a:off x="-550598" y="1717649"/>
            <a:ext cx="19996945" cy="0"/>
          </a:xfrm>
          <a:prstGeom prst="line">
            <a:avLst/>
          </a:prstGeom>
          <a:ln w="38100" cap="flat">
            <a:gradFill>
              <a:gsLst>
                <a:gs pos="0">
                  <a:srgbClr val="006CCD">
                    <a:alpha val="0"/>
                  </a:srgbClr>
                </a:gs>
                <a:gs pos="50000">
                  <a:srgbClr val="3E67C8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</p:sp>
      <p:sp>
        <p:nvSpPr>
          <p:cNvPr id="11" name="Freeform 11"/>
          <p:cNvSpPr/>
          <p:nvPr/>
        </p:nvSpPr>
        <p:spPr>
          <a:xfrm>
            <a:off x="552801" y="147894"/>
            <a:ext cx="2616259" cy="1569755"/>
          </a:xfrm>
          <a:custGeom>
            <a:avLst/>
            <a:gdLst/>
            <a:ahLst/>
            <a:cxnLst/>
            <a:rect l="l" t="t" r="r" b="b"/>
            <a:pathLst>
              <a:path w="2616259" h="1569755">
                <a:moveTo>
                  <a:pt x="0" y="0"/>
                </a:moveTo>
                <a:lnTo>
                  <a:pt x="2616259" y="0"/>
                </a:lnTo>
                <a:lnTo>
                  <a:pt x="2616259" y="1569755"/>
                </a:lnTo>
                <a:lnTo>
                  <a:pt x="0" y="156975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2874759" y="3418435"/>
            <a:ext cx="12538481" cy="7052896"/>
          </a:xfrm>
          <a:custGeom>
            <a:avLst/>
            <a:gdLst/>
            <a:ahLst/>
            <a:cxnLst/>
            <a:rect l="l" t="t" r="r" b="b"/>
            <a:pathLst>
              <a:path w="12538481" h="7052896">
                <a:moveTo>
                  <a:pt x="0" y="0"/>
                </a:moveTo>
                <a:lnTo>
                  <a:pt x="12538482" y="0"/>
                </a:lnTo>
                <a:lnTo>
                  <a:pt x="12538482" y="7052896"/>
                </a:lnTo>
                <a:lnTo>
                  <a:pt x="0" y="705289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957214" y="1985985"/>
            <a:ext cx="17703056" cy="7857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05"/>
              </a:lnSpc>
            </a:pPr>
            <a:r>
              <a:rPr lang="en-US" sz="6410" b="1">
                <a:solidFill>
                  <a:srgbClr val="3E67C8"/>
                </a:solidFill>
                <a:latin typeface="Montserrat Ultra-Bold" panose="00000900000000000000"/>
                <a:ea typeface="Montserrat Ultra-Bold" panose="00000900000000000000"/>
                <a:cs typeface="Montserrat Ultra-Bold" panose="00000900000000000000"/>
                <a:sym typeface="Montserrat Ultra-Bold" panose="00000900000000000000"/>
              </a:rPr>
              <a:t>Training Process of Diffusion Models</a:t>
            </a:r>
            <a:endParaRPr lang="en-US" sz="6410" b="1">
              <a:solidFill>
                <a:srgbClr val="3E67C8"/>
              </a:solidFill>
              <a:latin typeface="Montserrat Ultra-Bold" panose="00000900000000000000"/>
              <a:ea typeface="Montserrat Ultra-Bold" panose="00000900000000000000"/>
              <a:cs typeface="Montserrat Ultra-Bold" panose="00000900000000000000"/>
              <a:sym typeface="Montserrat Ultra-Bold" panose="00000900000000000000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3776225" y="2659564"/>
            <a:ext cx="14261461" cy="758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525"/>
              </a:lnSpc>
            </a:pPr>
            <a:r>
              <a:rPr lang="en-US" sz="6210">
                <a:solidFill>
                  <a:srgbClr val="3E67C8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Training Steps of Diffusion Models</a:t>
            </a:r>
            <a:endParaRPr lang="en-US" sz="6210">
              <a:solidFill>
                <a:srgbClr val="3E67C8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17367864" y="1100865"/>
            <a:ext cx="399158" cy="63290"/>
            <a:chOff x="0" y="0"/>
            <a:chExt cx="105128" cy="1666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5128" cy="16669"/>
            </a:xfrm>
            <a:custGeom>
              <a:avLst/>
              <a:gdLst/>
              <a:ahLst/>
              <a:cxnLst/>
              <a:rect l="l" t="t" r="r" b="b"/>
              <a:pathLst>
                <a:path w="105128" h="16669">
                  <a:moveTo>
                    <a:pt x="0" y="0"/>
                  </a:moveTo>
                  <a:lnTo>
                    <a:pt x="105128" y="0"/>
                  </a:lnTo>
                  <a:lnTo>
                    <a:pt x="105128" y="16669"/>
                  </a:lnTo>
                  <a:lnTo>
                    <a:pt x="0" y="16669"/>
                  </a:lnTo>
                  <a:close/>
                </a:path>
              </a:pathLst>
            </a:custGeom>
            <a:gradFill rotWithShape="1">
              <a:gsLst>
                <a:gs pos="0">
                  <a:srgbClr val="006CCD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05128" cy="547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00"/>
                </a:lnSpc>
              </a:pPr>
            </a:p>
          </p:txBody>
        </p:sp>
      </p:grpSp>
      <p:grpSp>
        <p:nvGrpSpPr>
          <p:cNvPr id="6" name="Group 6"/>
          <p:cNvGrpSpPr/>
          <p:nvPr/>
        </p:nvGrpSpPr>
        <p:grpSpPr>
          <a:xfrm rot="0">
            <a:off x="17367864" y="1243254"/>
            <a:ext cx="399158" cy="63290"/>
            <a:chOff x="0" y="0"/>
            <a:chExt cx="105128" cy="1666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05128" cy="16669"/>
            </a:xfrm>
            <a:custGeom>
              <a:avLst/>
              <a:gdLst/>
              <a:ahLst/>
              <a:cxnLst/>
              <a:rect l="l" t="t" r="r" b="b"/>
              <a:pathLst>
                <a:path w="105128" h="16669">
                  <a:moveTo>
                    <a:pt x="0" y="0"/>
                  </a:moveTo>
                  <a:lnTo>
                    <a:pt x="105128" y="0"/>
                  </a:lnTo>
                  <a:lnTo>
                    <a:pt x="105128" y="16669"/>
                  </a:lnTo>
                  <a:lnTo>
                    <a:pt x="0" y="16669"/>
                  </a:lnTo>
                  <a:close/>
                </a:path>
              </a:pathLst>
            </a:custGeom>
            <a:gradFill rotWithShape="1">
              <a:gsLst>
                <a:gs pos="0">
                  <a:srgbClr val="006CCD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05128" cy="547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00"/>
                </a:lnSpc>
              </a:pP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752404" y="4448893"/>
            <a:ext cx="15910358" cy="5436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00"/>
              </a:lnSpc>
            </a:pPr>
            <a:r>
              <a:rPr lang="en-US" sz="3070" b="1">
                <a:solidFill>
                  <a:srgbClr val="000000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Problems with Pixel-Space Diffusion Models</a:t>
            </a:r>
            <a:endParaRPr lang="en-US" sz="3070" b="1">
              <a:solidFill>
                <a:srgbClr val="000000"/>
              </a:solidFill>
              <a:latin typeface="Poppins Bold" panose="00000800000000000000"/>
              <a:ea typeface="Poppins Bold" panose="00000800000000000000"/>
              <a:cs typeface="Poppins Bold" panose="00000800000000000000"/>
              <a:sym typeface="Poppins Bold" panose="00000800000000000000"/>
            </a:endParaRPr>
          </a:p>
          <a:p>
            <a:pPr marL="662940" lvl="1" indent="-331470" algn="l">
              <a:lnSpc>
                <a:spcPts val="4300"/>
              </a:lnSpc>
              <a:buFont typeface="Arial" panose="020B0604020202020204"/>
              <a:buChar char="•"/>
            </a:pPr>
            <a:r>
              <a:rPr lang="en-US" sz="307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Traditional diffusion models apply noise and denoising directly on pixel images, which is computationally ex</a:t>
            </a:r>
            <a:r>
              <a:rPr lang="en-US" sz="307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pen</a:t>
            </a:r>
            <a:r>
              <a:rPr lang="en-US" sz="307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s</a:t>
            </a:r>
            <a:r>
              <a:rPr lang="en-US" sz="307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i</a:t>
            </a:r>
            <a:r>
              <a:rPr lang="en-US" sz="307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v</a:t>
            </a:r>
            <a:r>
              <a:rPr lang="en-US" sz="307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e</a:t>
            </a:r>
            <a:r>
              <a:rPr lang="en-US" sz="307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.</a:t>
            </a:r>
            <a:endParaRPr lang="en-US" sz="3070">
              <a:solidFill>
                <a:srgbClr val="000000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662940" lvl="1" indent="-331470" algn="l">
              <a:lnSpc>
                <a:spcPts val="4300"/>
              </a:lnSpc>
              <a:buFont typeface="Arial" panose="020B0604020202020204"/>
              <a:buChar char="•"/>
            </a:pPr>
            <a:r>
              <a:rPr lang="en-US" sz="307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Operating</a:t>
            </a:r>
            <a:r>
              <a:rPr lang="en-US" sz="307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 </a:t>
            </a:r>
            <a:r>
              <a:rPr lang="en-US" sz="307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in </a:t>
            </a:r>
            <a:r>
              <a:rPr lang="en-US" sz="307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h</a:t>
            </a:r>
            <a:r>
              <a:rPr lang="en-US" sz="307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igh-dim</a:t>
            </a:r>
            <a:r>
              <a:rPr lang="en-US" sz="307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e</a:t>
            </a:r>
            <a:r>
              <a:rPr lang="en-US" sz="307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nsional</a:t>
            </a:r>
            <a:r>
              <a:rPr lang="en-US" sz="307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 </a:t>
            </a:r>
            <a:r>
              <a:rPr lang="en-US" sz="307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pixel space (512×512 imag</a:t>
            </a:r>
            <a:r>
              <a:rPr lang="en-US" sz="307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e</a:t>
            </a:r>
            <a:r>
              <a:rPr lang="en-US" sz="307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s)</a:t>
            </a:r>
            <a:r>
              <a:rPr lang="en-US" sz="307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 re</a:t>
            </a:r>
            <a:r>
              <a:rPr lang="en-US" sz="307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quire</a:t>
            </a:r>
            <a:r>
              <a:rPr lang="en-US" sz="307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s </a:t>
            </a:r>
            <a:r>
              <a:rPr lang="en-US" sz="307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signi</a:t>
            </a:r>
            <a:r>
              <a:rPr lang="en-US" sz="307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f</a:t>
            </a:r>
            <a:r>
              <a:rPr lang="en-US" sz="307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icant c</a:t>
            </a:r>
            <a:r>
              <a:rPr lang="en-US" sz="307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o</a:t>
            </a:r>
            <a:r>
              <a:rPr lang="en-US" sz="307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mputationa</a:t>
            </a:r>
            <a:r>
              <a:rPr lang="en-US" sz="307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l</a:t>
            </a:r>
            <a:r>
              <a:rPr lang="en-US" sz="307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 p</a:t>
            </a:r>
            <a:r>
              <a:rPr lang="en-US" sz="307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ow</a:t>
            </a:r>
            <a:r>
              <a:rPr lang="en-US" sz="307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er.</a:t>
            </a:r>
            <a:endParaRPr lang="en-US" sz="3070">
              <a:solidFill>
                <a:srgbClr val="000000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algn="l">
              <a:lnSpc>
                <a:spcPts val="4300"/>
              </a:lnSpc>
            </a:pPr>
            <a:r>
              <a:rPr lang="en-US" sz="3070" b="1">
                <a:solidFill>
                  <a:srgbClr val="000000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Solution: Diffusion in Latent Space</a:t>
            </a:r>
            <a:endParaRPr lang="en-US" sz="3070" b="1">
              <a:solidFill>
                <a:srgbClr val="000000"/>
              </a:solidFill>
              <a:latin typeface="Poppins Bold" panose="00000800000000000000"/>
              <a:ea typeface="Poppins Bold" panose="00000800000000000000"/>
              <a:cs typeface="Poppins Bold" panose="00000800000000000000"/>
              <a:sym typeface="Poppins Bold" panose="00000800000000000000"/>
            </a:endParaRPr>
          </a:p>
          <a:p>
            <a:pPr algn="l">
              <a:lnSpc>
                <a:spcPts val="4300"/>
              </a:lnSpc>
            </a:pPr>
            <a:r>
              <a:rPr lang="en-US" sz="307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Stable Diffusion first </a:t>
            </a:r>
            <a:r>
              <a:rPr lang="en-US" sz="307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enc</a:t>
            </a:r>
            <a:r>
              <a:rPr lang="en-US" sz="307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odes i</a:t>
            </a:r>
            <a:r>
              <a:rPr lang="en-US" sz="307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m</a:t>
            </a:r>
            <a:r>
              <a:rPr lang="en-US" sz="307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ag</a:t>
            </a:r>
            <a:r>
              <a:rPr lang="en-US" sz="307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es </a:t>
            </a:r>
            <a:r>
              <a:rPr lang="en-US" sz="307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in</a:t>
            </a:r>
            <a:r>
              <a:rPr lang="en-US" sz="307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t</a:t>
            </a:r>
            <a:r>
              <a:rPr lang="en-US" sz="307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o a low</a:t>
            </a:r>
            <a:r>
              <a:rPr lang="en-US" sz="307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er</a:t>
            </a:r>
            <a:r>
              <a:rPr lang="en-US" sz="307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-dim</a:t>
            </a:r>
            <a:r>
              <a:rPr lang="en-US" sz="307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e</a:t>
            </a:r>
            <a:r>
              <a:rPr lang="en-US" sz="307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ns</a:t>
            </a:r>
            <a:r>
              <a:rPr lang="en-US" sz="307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i</a:t>
            </a:r>
            <a:r>
              <a:rPr lang="en-US" sz="307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onal spa</a:t>
            </a:r>
            <a:r>
              <a:rPr lang="en-US" sz="307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ce </a:t>
            </a:r>
            <a:r>
              <a:rPr lang="en-US" sz="307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usi</a:t>
            </a:r>
            <a:r>
              <a:rPr lang="en-US" sz="307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n</a:t>
            </a:r>
            <a:r>
              <a:rPr lang="en-US" sz="307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g a Var</a:t>
            </a:r>
            <a:r>
              <a:rPr lang="en-US" sz="307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i</a:t>
            </a:r>
            <a:r>
              <a:rPr lang="en-US" sz="307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ational Autoencod</a:t>
            </a:r>
            <a:r>
              <a:rPr lang="en-US" sz="307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e</a:t>
            </a:r>
            <a:r>
              <a:rPr lang="en-US" sz="307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r (VAE)</a:t>
            </a:r>
            <a:r>
              <a:rPr lang="en-US" sz="307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.</a:t>
            </a:r>
            <a:r>
              <a:rPr lang="en-US" sz="307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 The denoising pro</a:t>
            </a:r>
            <a:r>
              <a:rPr lang="en-US" sz="307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cess then happens in this co</a:t>
            </a:r>
            <a:r>
              <a:rPr lang="en-US" sz="307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mpressed late</a:t>
            </a:r>
            <a:r>
              <a:rPr lang="en-US" sz="307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nt</a:t>
            </a:r>
            <a:r>
              <a:rPr lang="en-US" sz="307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 space, mak</a:t>
            </a:r>
            <a:r>
              <a:rPr lang="en-US" sz="307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in</a:t>
            </a:r>
            <a:r>
              <a:rPr lang="en-US" sz="307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g it: </a:t>
            </a:r>
            <a:r>
              <a:rPr lang="en-US" sz="3070" b="1">
                <a:solidFill>
                  <a:srgbClr val="000000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More memory efficient ; Faster while preserving high-quality image details.</a:t>
            </a:r>
            <a:endParaRPr lang="en-US" sz="3070" b="1">
              <a:solidFill>
                <a:srgbClr val="000000"/>
              </a:solidFill>
              <a:latin typeface="Poppins Bold" panose="00000800000000000000"/>
              <a:ea typeface="Poppins Bold" panose="00000800000000000000"/>
              <a:cs typeface="Poppins Bold" panose="00000800000000000000"/>
              <a:sym typeface="Poppins Bold" panose="00000800000000000000"/>
            </a:endParaRPr>
          </a:p>
        </p:txBody>
      </p:sp>
      <p:sp>
        <p:nvSpPr>
          <p:cNvPr id="10" name="Freeform 10"/>
          <p:cNvSpPr/>
          <p:nvPr/>
        </p:nvSpPr>
        <p:spPr>
          <a:xfrm>
            <a:off x="17259300" y="9056569"/>
            <a:ext cx="403461" cy="403461"/>
          </a:xfrm>
          <a:custGeom>
            <a:avLst/>
            <a:gdLst/>
            <a:ahLst/>
            <a:cxnLst/>
            <a:rect l="l" t="t" r="r" b="b"/>
            <a:pathLst>
              <a:path w="403461" h="403461">
                <a:moveTo>
                  <a:pt x="0" y="0"/>
                </a:moveTo>
                <a:lnTo>
                  <a:pt x="403461" y="0"/>
                </a:lnTo>
                <a:lnTo>
                  <a:pt x="403461" y="403462"/>
                </a:lnTo>
                <a:lnTo>
                  <a:pt x="0" y="4034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1" name="AutoShape 11"/>
          <p:cNvSpPr/>
          <p:nvPr/>
        </p:nvSpPr>
        <p:spPr>
          <a:xfrm>
            <a:off x="-550598" y="1717649"/>
            <a:ext cx="19996945" cy="0"/>
          </a:xfrm>
          <a:prstGeom prst="line">
            <a:avLst/>
          </a:prstGeom>
          <a:ln w="38100" cap="flat">
            <a:gradFill>
              <a:gsLst>
                <a:gs pos="0">
                  <a:srgbClr val="006CCD">
                    <a:alpha val="0"/>
                  </a:srgbClr>
                </a:gs>
                <a:gs pos="50000">
                  <a:srgbClr val="3E67C8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</p:sp>
      <p:sp>
        <p:nvSpPr>
          <p:cNvPr id="12" name="Freeform 12"/>
          <p:cNvSpPr/>
          <p:nvPr/>
        </p:nvSpPr>
        <p:spPr>
          <a:xfrm>
            <a:off x="552801" y="147894"/>
            <a:ext cx="2616259" cy="1569755"/>
          </a:xfrm>
          <a:custGeom>
            <a:avLst/>
            <a:gdLst/>
            <a:ahLst/>
            <a:cxnLst/>
            <a:rect l="l" t="t" r="r" b="b"/>
            <a:pathLst>
              <a:path w="2616259" h="1569755">
                <a:moveTo>
                  <a:pt x="0" y="0"/>
                </a:moveTo>
                <a:lnTo>
                  <a:pt x="2616259" y="0"/>
                </a:lnTo>
                <a:lnTo>
                  <a:pt x="2616259" y="1569755"/>
                </a:lnTo>
                <a:lnTo>
                  <a:pt x="0" y="156975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13" name="Group 13"/>
          <p:cNvGrpSpPr/>
          <p:nvPr/>
        </p:nvGrpSpPr>
        <p:grpSpPr>
          <a:xfrm rot="0">
            <a:off x="1348942" y="3587504"/>
            <a:ext cx="15562521" cy="778045"/>
            <a:chOff x="0" y="0"/>
            <a:chExt cx="3164396" cy="158203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3164396" cy="158203"/>
            </a:xfrm>
            <a:custGeom>
              <a:avLst/>
              <a:gdLst/>
              <a:ahLst/>
              <a:cxnLst/>
              <a:rect l="l" t="t" r="r" b="b"/>
              <a:pathLst>
                <a:path w="3164396" h="158203">
                  <a:moveTo>
                    <a:pt x="0" y="0"/>
                  </a:moveTo>
                  <a:lnTo>
                    <a:pt x="3164396" y="0"/>
                  </a:lnTo>
                  <a:lnTo>
                    <a:pt x="3164396" y="158203"/>
                  </a:lnTo>
                  <a:lnTo>
                    <a:pt x="0" y="158203"/>
                  </a:lnTo>
                  <a:close/>
                </a:path>
              </a:pathLst>
            </a:custGeom>
            <a:gradFill rotWithShape="1">
              <a:gsLst>
                <a:gs pos="0">
                  <a:srgbClr val="006CCD">
                    <a:alpha val="100000"/>
                  </a:srgbClr>
                </a:gs>
                <a:gs pos="100000">
                  <a:srgbClr val="BF5EA4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3164396" cy="196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00"/>
                </a:lnSpc>
              </a:pPr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957214" y="1985985"/>
            <a:ext cx="17703056" cy="7857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05"/>
              </a:lnSpc>
            </a:pPr>
            <a:r>
              <a:rPr lang="en-US" sz="6410" b="1">
                <a:solidFill>
                  <a:srgbClr val="3E67C8"/>
                </a:solidFill>
                <a:latin typeface="Montserrat Ultra-Bold" panose="00000900000000000000"/>
                <a:ea typeface="Montserrat Ultra-Bold" panose="00000900000000000000"/>
                <a:cs typeface="Montserrat Ultra-Bold" panose="00000900000000000000"/>
                <a:sym typeface="Montserrat Ultra-Bold" panose="00000900000000000000"/>
              </a:rPr>
              <a:t>Stable Diffusion Model</a:t>
            </a:r>
            <a:endParaRPr lang="en-US" sz="6410" b="1">
              <a:solidFill>
                <a:srgbClr val="3E67C8"/>
              </a:solidFill>
              <a:latin typeface="Montserrat Ultra-Bold" panose="00000900000000000000"/>
              <a:ea typeface="Montserrat Ultra-Bold" panose="00000900000000000000"/>
              <a:cs typeface="Montserrat Ultra-Bold" panose="00000900000000000000"/>
              <a:sym typeface="Montserrat Ultra-Bold" panose="00000900000000000000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3776225" y="2659564"/>
            <a:ext cx="14261461" cy="758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525"/>
              </a:lnSpc>
            </a:pPr>
            <a:r>
              <a:rPr lang="en-US" sz="6210">
                <a:solidFill>
                  <a:srgbClr val="3E67C8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Diffusion in the latent space</a:t>
            </a:r>
            <a:endParaRPr lang="en-US" sz="6210">
              <a:solidFill>
                <a:srgbClr val="3E67C8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607537" y="3720195"/>
            <a:ext cx="14939661" cy="4991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80"/>
              </a:lnSpc>
            </a:pPr>
            <a:r>
              <a:rPr lang="en-US" sz="3240" b="1">
                <a:solidFill>
                  <a:srgbClr val="FFFFFF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 Why Does Stable Diffusion Use Latent Space Instead of Pixel Space?</a:t>
            </a:r>
            <a:endParaRPr lang="en-US" sz="3240" b="1">
              <a:solidFill>
                <a:srgbClr val="FFFFFF"/>
              </a:solidFill>
              <a:latin typeface="Montserrat Bold" panose="00000800000000000000"/>
              <a:ea typeface="Montserrat Bold" panose="00000800000000000000"/>
              <a:cs typeface="Montserrat Bold" panose="00000800000000000000"/>
              <a:sym typeface="Montserrat Bold" panose="00000800000000000000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17367864" y="1100865"/>
            <a:ext cx="399158" cy="63290"/>
            <a:chOff x="0" y="0"/>
            <a:chExt cx="105128" cy="1666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5128" cy="16669"/>
            </a:xfrm>
            <a:custGeom>
              <a:avLst/>
              <a:gdLst/>
              <a:ahLst/>
              <a:cxnLst/>
              <a:rect l="l" t="t" r="r" b="b"/>
              <a:pathLst>
                <a:path w="105128" h="16669">
                  <a:moveTo>
                    <a:pt x="0" y="0"/>
                  </a:moveTo>
                  <a:lnTo>
                    <a:pt x="105128" y="0"/>
                  </a:lnTo>
                  <a:lnTo>
                    <a:pt x="105128" y="16669"/>
                  </a:lnTo>
                  <a:lnTo>
                    <a:pt x="0" y="16669"/>
                  </a:lnTo>
                  <a:close/>
                </a:path>
              </a:pathLst>
            </a:custGeom>
            <a:gradFill rotWithShape="1">
              <a:gsLst>
                <a:gs pos="0">
                  <a:srgbClr val="006CCD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05128" cy="547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00"/>
                </a:lnSpc>
              </a:pPr>
            </a:p>
          </p:txBody>
        </p:sp>
      </p:grpSp>
      <p:grpSp>
        <p:nvGrpSpPr>
          <p:cNvPr id="6" name="Group 6"/>
          <p:cNvGrpSpPr/>
          <p:nvPr/>
        </p:nvGrpSpPr>
        <p:grpSpPr>
          <a:xfrm rot="0">
            <a:off x="17367864" y="1243254"/>
            <a:ext cx="399158" cy="63290"/>
            <a:chOff x="0" y="0"/>
            <a:chExt cx="105128" cy="1666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05128" cy="16669"/>
            </a:xfrm>
            <a:custGeom>
              <a:avLst/>
              <a:gdLst/>
              <a:ahLst/>
              <a:cxnLst/>
              <a:rect l="l" t="t" r="r" b="b"/>
              <a:pathLst>
                <a:path w="105128" h="16669">
                  <a:moveTo>
                    <a:pt x="0" y="0"/>
                  </a:moveTo>
                  <a:lnTo>
                    <a:pt x="105128" y="0"/>
                  </a:lnTo>
                  <a:lnTo>
                    <a:pt x="105128" y="16669"/>
                  </a:lnTo>
                  <a:lnTo>
                    <a:pt x="0" y="16669"/>
                  </a:lnTo>
                  <a:close/>
                </a:path>
              </a:pathLst>
            </a:custGeom>
            <a:gradFill rotWithShape="1">
              <a:gsLst>
                <a:gs pos="0">
                  <a:srgbClr val="006CCD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05128" cy="547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00"/>
                </a:lnSpc>
              </a:pPr>
            </a:p>
          </p:txBody>
        </p:sp>
      </p:grpSp>
      <p:sp>
        <p:nvSpPr>
          <p:cNvPr id="9" name="Freeform 9"/>
          <p:cNvSpPr/>
          <p:nvPr/>
        </p:nvSpPr>
        <p:spPr>
          <a:xfrm>
            <a:off x="17259300" y="9056569"/>
            <a:ext cx="403461" cy="403461"/>
          </a:xfrm>
          <a:custGeom>
            <a:avLst/>
            <a:gdLst/>
            <a:ahLst/>
            <a:cxnLst/>
            <a:rect l="l" t="t" r="r" b="b"/>
            <a:pathLst>
              <a:path w="403461" h="403461">
                <a:moveTo>
                  <a:pt x="0" y="0"/>
                </a:moveTo>
                <a:lnTo>
                  <a:pt x="403461" y="0"/>
                </a:lnTo>
                <a:lnTo>
                  <a:pt x="403461" y="403462"/>
                </a:lnTo>
                <a:lnTo>
                  <a:pt x="0" y="4034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AutoShape 10"/>
          <p:cNvSpPr/>
          <p:nvPr/>
        </p:nvSpPr>
        <p:spPr>
          <a:xfrm>
            <a:off x="-550598" y="1717649"/>
            <a:ext cx="19996945" cy="0"/>
          </a:xfrm>
          <a:prstGeom prst="line">
            <a:avLst/>
          </a:prstGeom>
          <a:ln w="38100" cap="flat">
            <a:gradFill>
              <a:gsLst>
                <a:gs pos="0">
                  <a:srgbClr val="006CCD">
                    <a:alpha val="0"/>
                  </a:srgbClr>
                </a:gs>
                <a:gs pos="50000">
                  <a:srgbClr val="3E67C8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</p:sp>
      <p:sp>
        <p:nvSpPr>
          <p:cNvPr id="11" name="Freeform 11"/>
          <p:cNvSpPr/>
          <p:nvPr/>
        </p:nvSpPr>
        <p:spPr>
          <a:xfrm>
            <a:off x="552801" y="147894"/>
            <a:ext cx="2616259" cy="1569755"/>
          </a:xfrm>
          <a:custGeom>
            <a:avLst/>
            <a:gdLst/>
            <a:ahLst/>
            <a:cxnLst/>
            <a:rect l="l" t="t" r="r" b="b"/>
            <a:pathLst>
              <a:path w="2616259" h="1569755">
                <a:moveTo>
                  <a:pt x="0" y="0"/>
                </a:moveTo>
                <a:lnTo>
                  <a:pt x="2616259" y="0"/>
                </a:lnTo>
                <a:lnTo>
                  <a:pt x="2616259" y="1569755"/>
                </a:lnTo>
                <a:lnTo>
                  <a:pt x="0" y="156975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12" name="Group 12"/>
          <p:cNvGrpSpPr/>
          <p:nvPr/>
        </p:nvGrpSpPr>
        <p:grpSpPr>
          <a:xfrm rot="0">
            <a:off x="1348942" y="3587504"/>
            <a:ext cx="15562521" cy="778045"/>
            <a:chOff x="0" y="0"/>
            <a:chExt cx="3164396" cy="15820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164396" cy="158203"/>
            </a:xfrm>
            <a:custGeom>
              <a:avLst/>
              <a:gdLst/>
              <a:ahLst/>
              <a:cxnLst/>
              <a:rect l="l" t="t" r="r" b="b"/>
              <a:pathLst>
                <a:path w="3164396" h="158203">
                  <a:moveTo>
                    <a:pt x="0" y="0"/>
                  </a:moveTo>
                  <a:lnTo>
                    <a:pt x="3164396" y="0"/>
                  </a:lnTo>
                  <a:lnTo>
                    <a:pt x="3164396" y="158203"/>
                  </a:lnTo>
                  <a:lnTo>
                    <a:pt x="0" y="158203"/>
                  </a:lnTo>
                  <a:close/>
                </a:path>
              </a:pathLst>
            </a:custGeom>
            <a:gradFill rotWithShape="1">
              <a:gsLst>
                <a:gs pos="0">
                  <a:srgbClr val="006CCD">
                    <a:alpha val="100000"/>
                  </a:srgbClr>
                </a:gs>
                <a:gs pos="100000">
                  <a:srgbClr val="BF5EA4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3164396" cy="196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00"/>
                </a:lnSpc>
              </a:pPr>
            </a:p>
          </p:txBody>
        </p:sp>
      </p:grpSp>
      <p:sp>
        <p:nvSpPr>
          <p:cNvPr id="15" name="Freeform 15"/>
          <p:cNvSpPr/>
          <p:nvPr/>
        </p:nvSpPr>
        <p:spPr>
          <a:xfrm>
            <a:off x="3660754" y="5603976"/>
            <a:ext cx="10833228" cy="4234807"/>
          </a:xfrm>
          <a:custGeom>
            <a:avLst/>
            <a:gdLst/>
            <a:ahLst/>
            <a:cxnLst/>
            <a:rect l="l" t="t" r="r" b="b"/>
            <a:pathLst>
              <a:path w="10833228" h="4234807">
                <a:moveTo>
                  <a:pt x="0" y="0"/>
                </a:moveTo>
                <a:lnTo>
                  <a:pt x="10833228" y="0"/>
                </a:lnTo>
                <a:lnTo>
                  <a:pt x="10833228" y="4234807"/>
                </a:lnTo>
                <a:lnTo>
                  <a:pt x="0" y="423480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1752404" y="4448893"/>
            <a:ext cx="15910358" cy="2722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00"/>
              </a:lnSpc>
            </a:pPr>
            <a:r>
              <a:rPr lang="en-US" sz="307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Before applying the diffusion process, Stable Diffusion encodes an image into latent space using a Variational Autoencoder (VAE).</a:t>
            </a:r>
            <a:endParaRPr lang="en-US" sz="3070">
              <a:solidFill>
                <a:srgbClr val="000000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algn="l">
              <a:lnSpc>
                <a:spcPts val="4300"/>
              </a:lnSpc>
            </a:pPr>
          </a:p>
          <a:p>
            <a:pPr algn="l">
              <a:lnSpc>
                <a:spcPts val="4300"/>
              </a:lnSpc>
            </a:pPr>
          </a:p>
          <a:p>
            <a:pPr algn="l">
              <a:lnSpc>
                <a:spcPts val="4300"/>
              </a:lnSpc>
            </a:pPr>
          </a:p>
        </p:txBody>
      </p:sp>
      <p:sp>
        <p:nvSpPr>
          <p:cNvPr id="17" name="TextBox 17"/>
          <p:cNvSpPr txBox="1"/>
          <p:nvPr/>
        </p:nvSpPr>
        <p:spPr>
          <a:xfrm>
            <a:off x="957214" y="1985985"/>
            <a:ext cx="17703056" cy="7857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05"/>
              </a:lnSpc>
            </a:pPr>
            <a:r>
              <a:rPr lang="en-US" sz="6410" b="1">
                <a:solidFill>
                  <a:srgbClr val="3E67C8"/>
                </a:solidFill>
                <a:latin typeface="Montserrat Ultra-Bold" panose="00000900000000000000"/>
                <a:ea typeface="Montserrat Ultra-Bold" panose="00000900000000000000"/>
                <a:cs typeface="Montserrat Ultra-Bold" panose="00000900000000000000"/>
                <a:sym typeface="Montserrat Ultra-Bold" panose="00000900000000000000"/>
              </a:rPr>
              <a:t>Stable Diffusion Model</a:t>
            </a:r>
            <a:endParaRPr lang="en-US" sz="6410" b="1">
              <a:solidFill>
                <a:srgbClr val="3E67C8"/>
              </a:solidFill>
              <a:latin typeface="Montserrat Ultra-Bold" panose="00000900000000000000"/>
              <a:ea typeface="Montserrat Ultra-Bold" panose="00000900000000000000"/>
              <a:cs typeface="Montserrat Ultra-Bold" panose="00000900000000000000"/>
              <a:sym typeface="Montserrat Ultra-Bold" panose="00000900000000000000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3776225" y="2659564"/>
            <a:ext cx="14261461" cy="758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525"/>
              </a:lnSpc>
            </a:pPr>
            <a:r>
              <a:rPr lang="en-US" sz="6210">
                <a:solidFill>
                  <a:srgbClr val="3E67C8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Components of Stable Diffusion</a:t>
            </a:r>
            <a:endParaRPr lang="en-US" sz="6210">
              <a:solidFill>
                <a:srgbClr val="3E67C8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607537" y="3720195"/>
            <a:ext cx="14939661" cy="4991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80"/>
              </a:lnSpc>
            </a:pPr>
            <a:r>
              <a:rPr lang="en-US" sz="3240" b="1">
                <a:solidFill>
                  <a:srgbClr val="FFFFFF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1. VAE (Variational Autoencoder) - Compressing Images</a:t>
            </a:r>
            <a:endParaRPr lang="en-US" sz="3240" b="1">
              <a:solidFill>
                <a:srgbClr val="FFFFFF"/>
              </a:solidFill>
              <a:latin typeface="Montserrat Bold" panose="00000800000000000000"/>
              <a:ea typeface="Montserrat Bold" panose="00000800000000000000"/>
              <a:cs typeface="Montserrat Bold" panose="00000800000000000000"/>
              <a:sym typeface="Montserrat Bold" panose="0000080000000000000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17367864" y="1100865"/>
            <a:ext cx="399158" cy="63290"/>
            <a:chOff x="0" y="0"/>
            <a:chExt cx="105128" cy="1666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5128" cy="16669"/>
            </a:xfrm>
            <a:custGeom>
              <a:avLst/>
              <a:gdLst/>
              <a:ahLst/>
              <a:cxnLst/>
              <a:rect l="l" t="t" r="r" b="b"/>
              <a:pathLst>
                <a:path w="105128" h="16669">
                  <a:moveTo>
                    <a:pt x="0" y="0"/>
                  </a:moveTo>
                  <a:lnTo>
                    <a:pt x="105128" y="0"/>
                  </a:lnTo>
                  <a:lnTo>
                    <a:pt x="105128" y="16669"/>
                  </a:lnTo>
                  <a:lnTo>
                    <a:pt x="0" y="16669"/>
                  </a:lnTo>
                  <a:close/>
                </a:path>
              </a:pathLst>
            </a:custGeom>
            <a:gradFill rotWithShape="1">
              <a:gsLst>
                <a:gs pos="0">
                  <a:srgbClr val="006CCD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05128" cy="547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00"/>
                </a:lnSpc>
              </a:pPr>
            </a:p>
          </p:txBody>
        </p:sp>
      </p:grpSp>
      <p:grpSp>
        <p:nvGrpSpPr>
          <p:cNvPr id="6" name="Group 6"/>
          <p:cNvGrpSpPr/>
          <p:nvPr/>
        </p:nvGrpSpPr>
        <p:grpSpPr>
          <a:xfrm rot="0">
            <a:off x="17367864" y="1243254"/>
            <a:ext cx="399158" cy="63290"/>
            <a:chOff x="0" y="0"/>
            <a:chExt cx="105128" cy="1666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05128" cy="16669"/>
            </a:xfrm>
            <a:custGeom>
              <a:avLst/>
              <a:gdLst/>
              <a:ahLst/>
              <a:cxnLst/>
              <a:rect l="l" t="t" r="r" b="b"/>
              <a:pathLst>
                <a:path w="105128" h="16669">
                  <a:moveTo>
                    <a:pt x="0" y="0"/>
                  </a:moveTo>
                  <a:lnTo>
                    <a:pt x="105128" y="0"/>
                  </a:lnTo>
                  <a:lnTo>
                    <a:pt x="105128" y="16669"/>
                  </a:lnTo>
                  <a:lnTo>
                    <a:pt x="0" y="16669"/>
                  </a:lnTo>
                  <a:close/>
                </a:path>
              </a:pathLst>
            </a:custGeom>
            <a:gradFill rotWithShape="1">
              <a:gsLst>
                <a:gs pos="0">
                  <a:srgbClr val="006CCD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05128" cy="547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00"/>
                </a:lnSpc>
              </a:pPr>
            </a:p>
          </p:txBody>
        </p:sp>
      </p:grpSp>
      <p:sp>
        <p:nvSpPr>
          <p:cNvPr id="9" name="Freeform 9"/>
          <p:cNvSpPr/>
          <p:nvPr/>
        </p:nvSpPr>
        <p:spPr>
          <a:xfrm>
            <a:off x="17259300" y="9056569"/>
            <a:ext cx="403461" cy="403461"/>
          </a:xfrm>
          <a:custGeom>
            <a:avLst/>
            <a:gdLst/>
            <a:ahLst/>
            <a:cxnLst/>
            <a:rect l="l" t="t" r="r" b="b"/>
            <a:pathLst>
              <a:path w="403461" h="403461">
                <a:moveTo>
                  <a:pt x="0" y="0"/>
                </a:moveTo>
                <a:lnTo>
                  <a:pt x="403461" y="0"/>
                </a:lnTo>
                <a:lnTo>
                  <a:pt x="403461" y="403462"/>
                </a:lnTo>
                <a:lnTo>
                  <a:pt x="0" y="4034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AutoShape 10"/>
          <p:cNvSpPr/>
          <p:nvPr/>
        </p:nvSpPr>
        <p:spPr>
          <a:xfrm>
            <a:off x="-550598" y="1717649"/>
            <a:ext cx="19996945" cy="0"/>
          </a:xfrm>
          <a:prstGeom prst="line">
            <a:avLst/>
          </a:prstGeom>
          <a:ln w="38100" cap="flat">
            <a:gradFill>
              <a:gsLst>
                <a:gs pos="0">
                  <a:srgbClr val="006CCD">
                    <a:alpha val="0"/>
                  </a:srgbClr>
                </a:gs>
                <a:gs pos="50000">
                  <a:srgbClr val="3E67C8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</p:sp>
      <p:sp>
        <p:nvSpPr>
          <p:cNvPr id="11" name="Freeform 11"/>
          <p:cNvSpPr/>
          <p:nvPr/>
        </p:nvSpPr>
        <p:spPr>
          <a:xfrm>
            <a:off x="552801" y="147894"/>
            <a:ext cx="2616259" cy="1569755"/>
          </a:xfrm>
          <a:custGeom>
            <a:avLst/>
            <a:gdLst/>
            <a:ahLst/>
            <a:cxnLst/>
            <a:rect l="l" t="t" r="r" b="b"/>
            <a:pathLst>
              <a:path w="2616259" h="1569755">
                <a:moveTo>
                  <a:pt x="0" y="0"/>
                </a:moveTo>
                <a:lnTo>
                  <a:pt x="2616259" y="0"/>
                </a:lnTo>
                <a:lnTo>
                  <a:pt x="2616259" y="1569755"/>
                </a:lnTo>
                <a:lnTo>
                  <a:pt x="0" y="156975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12" name="Group 12"/>
          <p:cNvGrpSpPr/>
          <p:nvPr/>
        </p:nvGrpSpPr>
        <p:grpSpPr>
          <a:xfrm rot="0">
            <a:off x="1348942" y="3711066"/>
            <a:ext cx="7314457" cy="778045"/>
            <a:chOff x="0" y="0"/>
            <a:chExt cx="1487281" cy="15820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487281" cy="158203"/>
            </a:xfrm>
            <a:custGeom>
              <a:avLst/>
              <a:gdLst/>
              <a:ahLst/>
              <a:cxnLst/>
              <a:rect l="l" t="t" r="r" b="b"/>
              <a:pathLst>
                <a:path w="1487281" h="158203">
                  <a:moveTo>
                    <a:pt x="0" y="0"/>
                  </a:moveTo>
                  <a:lnTo>
                    <a:pt x="1487281" y="0"/>
                  </a:lnTo>
                  <a:lnTo>
                    <a:pt x="1487281" y="158203"/>
                  </a:lnTo>
                  <a:lnTo>
                    <a:pt x="0" y="158203"/>
                  </a:lnTo>
                  <a:close/>
                </a:path>
              </a:pathLst>
            </a:custGeom>
            <a:gradFill rotWithShape="1">
              <a:gsLst>
                <a:gs pos="0">
                  <a:srgbClr val="006CCD">
                    <a:alpha val="100000"/>
                  </a:srgbClr>
                </a:gs>
                <a:gs pos="100000">
                  <a:srgbClr val="BF5EA4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1487281" cy="196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00"/>
                </a:lnSpc>
              </a:pPr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957214" y="2033610"/>
            <a:ext cx="16302086" cy="982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30"/>
              </a:lnSpc>
            </a:pPr>
            <a:r>
              <a:rPr lang="en-US" sz="8010" b="1">
                <a:solidFill>
                  <a:srgbClr val="3E67C8"/>
                </a:solidFill>
                <a:latin typeface="Montserrat Ultra-Bold" panose="00000900000000000000"/>
                <a:ea typeface="Montserrat Ultra-Bold" panose="00000900000000000000"/>
                <a:cs typeface="Montserrat Ultra-Bold" panose="00000900000000000000"/>
                <a:sym typeface="Montserrat Ultra-Bold" panose="00000900000000000000"/>
              </a:rPr>
              <a:t>The Foundations </a:t>
            </a:r>
            <a:endParaRPr lang="en-US" sz="8010" b="1">
              <a:solidFill>
                <a:srgbClr val="3E67C8"/>
              </a:solidFill>
              <a:latin typeface="Montserrat Ultra-Bold" panose="00000900000000000000"/>
              <a:ea typeface="Montserrat Ultra-Bold" panose="00000900000000000000"/>
              <a:cs typeface="Montserrat Ultra-Bold" panose="00000900000000000000"/>
              <a:sym typeface="Montserrat Ultra-Bold" panose="00000900000000000000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6716463" y="3028029"/>
            <a:ext cx="11571537" cy="8127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85"/>
              </a:lnSpc>
            </a:pPr>
            <a:r>
              <a:rPr lang="en-US" sz="6610">
                <a:solidFill>
                  <a:srgbClr val="3E67C8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Autoencoders</a:t>
            </a:r>
            <a:endParaRPr lang="en-US" sz="6610">
              <a:solidFill>
                <a:srgbClr val="3E67C8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655162" y="3843757"/>
            <a:ext cx="8905763" cy="10214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80"/>
              </a:lnSpc>
            </a:pPr>
            <a:r>
              <a:rPr lang="en-US" sz="3240" b="1">
                <a:solidFill>
                  <a:srgbClr val="FFFFFF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How Do Autoencoders Work?</a:t>
            </a:r>
            <a:endParaRPr lang="en-US" sz="3240" b="1">
              <a:solidFill>
                <a:srgbClr val="FFFFFF"/>
              </a:solidFill>
              <a:latin typeface="Montserrat Bold" panose="00000800000000000000"/>
              <a:ea typeface="Montserrat Bold" panose="00000800000000000000"/>
              <a:cs typeface="Montserrat Bold" panose="00000800000000000000"/>
              <a:sym typeface="Montserrat Bold" panose="00000800000000000000"/>
            </a:endParaRPr>
          </a:p>
          <a:p>
            <a:pPr algn="l">
              <a:lnSpc>
                <a:spcPts val="4080"/>
              </a:lnSpc>
            </a:pPr>
          </a:p>
        </p:txBody>
      </p:sp>
      <p:sp>
        <p:nvSpPr>
          <p:cNvPr id="18" name="TextBox 18"/>
          <p:cNvSpPr txBox="1"/>
          <p:nvPr/>
        </p:nvSpPr>
        <p:spPr>
          <a:xfrm>
            <a:off x="1358467" y="4717711"/>
            <a:ext cx="16263298" cy="5876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>
                <a:solidFill>
                  <a:srgbClr val="000000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Data Flow:</a:t>
            </a:r>
            <a:endParaRPr lang="en-US" sz="3000" b="1">
              <a:solidFill>
                <a:srgbClr val="000000"/>
              </a:solidFill>
              <a:latin typeface="Poppins Bold" panose="00000800000000000000"/>
              <a:ea typeface="Poppins Bold" panose="00000800000000000000"/>
              <a:cs typeface="Poppins Bold" panose="00000800000000000000"/>
              <a:sym typeface="Poppins Bold" panose="00000800000000000000"/>
            </a:endParaRPr>
          </a:p>
          <a:p>
            <a:pPr marL="647700" lvl="1" indent="-323850" algn="l">
              <a:lnSpc>
                <a:spcPts val="4200"/>
              </a:lnSpc>
              <a:buFont typeface="Arial" panose="020B0604020202020204"/>
              <a:buChar char="•"/>
            </a:pPr>
            <a:r>
              <a:rPr lang="en-US" sz="300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The </a:t>
            </a:r>
            <a:r>
              <a:rPr lang="en-US" sz="3000" b="1">
                <a:solidFill>
                  <a:srgbClr val="000000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encoder </a:t>
            </a:r>
            <a:r>
              <a:rPr lang="en-US" sz="300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compresses high-dimensional input (e.g., an image) into a low-dimensional </a:t>
            </a:r>
            <a:r>
              <a:rPr lang="en-US" sz="3000" b="1">
                <a:solidFill>
                  <a:srgbClr val="000000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latent space.</a:t>
            </a:r>
            <a:endParaRPr lang="en-US" sz="3000" b="1">
              <a:solidFill>
                <a:srgbClr val="000000"/>
              </a:solidFill>
              <a:latin typeface="Poppins Bold" panose="00000800000000000000"/>
              <a:ea typeface="Poppins Bold" panose="00000800000000000000"/>
              <a:cs typeface="Poppins Bold" panose="00000800000000000000"/>
              <a:sym typeface="Poppins Bold" panose="00000800000000000000"/>
            </a:endParaRPr>
          </a:p>
          <a:p>
            <a:pPr marL="647700" lvl="1" indent="-323850" algn="l">
              <a:lnSpc>
                <a:spcPts val="4200"/>
              </a:lnSpc>
              <a:buFont typeface="Arial" panose="020B0604020202020204"/>
              <a:buChar char="•"/>
            </a:pPr>
            <a:r>
              <a:rPr lang="en-US" sz="300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The decoder attempts to reconstruct the input from the</a:t>
            </a:r>
            <a:r>
              <a:rPr lang="en-US" sz="3000" b="1">
                <a:solidFill>
                  <a:srgbClr val="000000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 latent space.</a:t>
            </a:r>
            <a:endParaRPr lang="en-US" sz="3000" b="1">
              <a:solidFill>
                <a:srgbClr val="000000"/>
              </a:solidFill>
              <a:latin typeface="Poppins Bold" panose="00000800000000000000"/>
              <a:ea typeface="Poppins Bold" panose="00000800000000000000"/>
              <a:cs typeface="Poppins Bold" panose="00000800000000000000"/>
              <a:sym typeface="Poppins Bold" panose="00000800000000000000"/>
            </a:endParaRPr>
          </a:p>
          <a:p>
            <a:pPr algn="l">
              <a:lnSpc>
                <a:spcPts val="4200"/>
              </a:lnSpc>
            </a:pPr>
          </a:p>
          <a:p>
            <a:pPr algn="l">
              <a:lnSpc>
                <a:spcPts val="4200"/>
              </a:lnSpc>
            </a:pPr>
            <a:r>
              <a:rPr lang="en-US" sz="3000" b="1">
                <a:solidFill>
                  <a:srgbClr val="000000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Objective:    </a:t>
            </a:r>
            <a:r>
              <a:rPr lang="en-US" sz="300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Minimize the reconstruction error: the difference between the original input and the reconstructed output.</a:t>
            </a:r>
            <a:endParaRPr lang="en-US" sz="3000">
              <a:solidFill>
                <a:srgbClr val="000000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algn="l">
              <a:lnSpc>
                <a:spcPts val="4200"/>
              </a:lnSpc>
            </a:pPr>
            <a:r>
              <a:rPr lang="en-US" sz="3000" b="1">
                <a:solidFill>
                  <a:srgbClr val="000000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Self-Supervised Learning:    </a:t>
            </a:r>
            <a:r>
              <a:rPr lang="en-US" sz="300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Autoencoders  learn directly from the input by treating it as both the input and the target.</a:t>
            </a:r>
            <a:endParaRPr lang="en-US" sz="3000">
              <a:solidFill>
                <a:srgbClr val="000000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algn="l">
              <a:lnSpc>
                <a:spcPts val="4200"/>
              </a:lnSpc>
            </a:pPr>
          </a:p>
          <a:p>
            <a:pPr algn="l">
              <a:lnSpc>
                <a:spcPts val="4200"/>
              </a:lnSpc>
            </a:p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17367864" y="1100865"/>
            <a:ext cx="399158" cy="63290"/>
            <a:chOff x="0" y="0"/>
            <a:chExt cx="105128" cy="1666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5128" cy="16669"/>
            </a:xfrm>
            <a:custGeom>
              <a:avLst/>
              <a:gdLst/>
              <a:ahLst/>
              <a:cxnLst/>
              <a:rect l="l" t="t" r="r" b="b"/>
              <a:pathLst>
                <a:path w="105128" h="16669">
                  <a:moveTo>
                    <a:pt x="0" y="0"/>
                  </a:moveTo>
                  <a:lnTo>
                    <a:pt x="105128" y="0"/>
                  </a:lnTo>
                  <a:lnTo>
                    <a:pt x="105128" y="16669"/>
                  </a:lnTo>
                  <a:lnTo>
                    <a:pt x="0" y="16669"/>
                  </a:lnTo>
                  <a:close/>
                </a:path>
              </a:pathLst>
            </a:custGeom>
            <a:gradFill rotWithShape="1">
              <a:gsLst>
                <a:gs pos="0">
                  <a:srgbClr val="006CCD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05128" cy="547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00"/>
                </a:lnSpc>
              </a:pPr>
            </a:p>
          </p:txBody>
        </p:sp>
      </p:grpSp>
      <p:grpSp>
        <p:nvGrpSpPr>
          <p:cNvPr id="6" name="Group 6"/>
          <p:cNvGrpSpPr/>
          <p:nvPr/>
        </p:nvGrpSpPr>
        <p:grpSpPr>
          <a:xfrm rot="0">
            <a:off x="17367864" y="1243254"/>
            <a:ext cx="399158" cy="63290"/>
            <a:chOff x="0" y="0"/>
            <a:chExt cx="105128" cy="1666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05128" cy="16669"/>
            </a:xfrm>
            <a:custGeom>
              <a:avLst/>
              <a:gdLst/>
              <a:ahLst/>
              <a:cxnLst/>
              <a:rect l="l" t="t" r="r" b="b"/>
              <a:pathLst>
                <a:path w="105128" h="16669">
                  <a:moveTo>
                    <a:pt x="0" y="0"/>
                  </a:moveTo>
                  <a:lnTo>
                    <a:pt x="105128" y="0"/>
                  </a:lnTo>
                  <a:lnTo>
                    <a:pt x="105128" y="16669"/>
                  </a:lnTo>
                  <a:lnTo>
                    <a:pt x="0" y="16669"/>
                  </a:lnTo>
                  <a:close/>
                </a:path>
              </a:pathLst>
            </a:custGeom>
            <a:gradFill rotWithShape="1">
              <a:gsLst>
                <a:gs pos="0">
                  <a:srgbClr val="006CCD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05128" cy="547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00"/>
                </a:lnSpc>
              </a:pP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657085" y="4451274"/>
            <a:ext cx="15910358" cy="3808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00"/>
              </a:lnSpc>
            </a:pPr>
            <a:r>
              <a:rPr lang="en-US" sz="3070" b="1">
                <a:solidFill>
                  <a:srgbClr val="000000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Why Use VAE?</a:t>
            </a:r>
            <a:endParaRPr lang="en-US" sz="3070" b="1">
              <a:solidFill>
                <a:srgbClr val="000000"/>
              </a:solidFill>
              <a:latin typeface="Poppins Bold" panose="00000800000000000000"/>
              <a:ea typeface="Poppins Bold" panose="00000800000000000000"/>
              <a:cs typeface="Poppins Bold" panose="00000800000000000000"/>
              <a:sym typeface="Poppins Bold" panose="00000800000000000000"/>
            </a:endParaRPr>
          </a:p>
          <a:p>
            <a:pPr algn="l">
              <a:lnSpc>
                <a:spcPts val="4300"/>
              </a:lnSpc>
            </a:pPr>
          </a:p>
          <a:p>
            <a:pPr marL="662940" lvl="1" indent="-331470" algn="l">
              <a:lnSpc>
                <a:spcPts val="4300"/>
              </a:lnSpc>
              <a:buFont typeface="Arial" panose="020B0604020202020204"/>
              <a:buChar char="•"/>
            </a:pPr>
            <a:r>
              <a:rPr lang="en-US" sz="307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Instead of working with large images (512×512), we compress them into smaller representations (64×64).</a:t>
            </a:r>
            <a:endParaRPr lang="en-US" sz="3070">
              <a:solidFill>
                <a:srgbClr val="000000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662940" lvl="1" indent="-331470" algn="l">
              <a:lnSpc>
                <a:spcPts val="4300"/>
              </a:lnSpc>
              <a:buFont typeface="Arial" panose="020B0604020202020204"/>
              <a:buChar char="•"/>
            </a:pPr>
            <a:r>
              <a:rPr lang="en-US" sz="307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The decoder rec</a:t>
            </a:r>
            <a:r>
              <a:rPr lang="en-US" sz="307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onstructs the final image from the latent space after denoising.</a:t>
            </a:r>
            <a:endParaRPr lang="en-US" sz="3070">
              <a:solidFill>
                <a:srgbClr val="000000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algn="l">
              <a:lnSpc>
                <a:spcPts val="4300"/>
              </a:lnSpc>
            </a:pPr>
          </a:p>
        </p:txBody>
      </p:sp>
      <p:sp>
        <p:nvSpPr>
          <p:cNvPr id="10" name="Freeform 10"/>
          <p:cNvSpPr/>
          <p:nvPr/>
        </p:nvSpPr>
        <p:spPr>
          <a:xfrm>
            <a:off x="17259300" y="9056569"/>
            <a:ext cx="403461" cy="403461"/>
          </a:xfrm>
          <a:custGeom>
            <a:avLst/>
            <a:gdLst/>
            <a:ahLst/>
            <a:cxnLst/>
            <a:rect l="l" t="t" r="r" b="b"/>
            <a:pathLst>
              <a:path w="403461" h="403461">
                <a:moveTo>
                  <a:pt x="0" y="0"/>
                </a:moveTo>
                <a:lnTo>
                  <a:pt x="403461" y="0"/>
                </a:lnTo>
                <a:lnTo>
                  <a:pt x="403461" y="403462"/>
                </a:lnTo>
                <a:lnTo>
                  <a:pt x="0" y="4034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1" name="AutoShape 11"/>
          <p:cNvSpPr/>
          <p:nvPr/>
        </p:nvSpPr>
        <p:spPr>
          <a:xfrm>
            <a:off x="-550598" y="1717649"/>
            <a:ext cx="19996945" cy="0"/>
          </a:xfrm>
          <a:prstGeom prst="line">
            <a:avLst/>
          </a:prstGeom>
          <a:ln w="38100" cap="flat">
            <a:gradFill>
              <a:gsLst>
                <a:gs pos="0">
                  <a:srgbClr val="006CCD">
                    <a:alpha val="0"/>
                  </a:srgbClr>
                </a:gs>
                <a:gs pos="50000">
                  <a:srgbClr val="3E67C8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</p:sp>
      <p:sp>
        <p:nvSpPr>
          <p:cNvPr id="12" name="Freeform 12"/>
          <p:cNvSpPr/>
          <p:nvPr/>
        </p:nvSpPr>
        <p:spPr>
          <a:xfrm>
            <a:off x="552801" y="147894"/>
            <a:ext cx="2616259" cy="1569755"/>
          </a:xfrm>
          <a:custGeom>
            <a:avLst/>
            <a:gdLst/>
            <a:ahLst/>
            <a:cxnLst/>
            <a:rect l="l" t="t" r="r" b="b"/>
            <a:pathLst>
              <a:path w="2616259" h="1569755">
                <a:moveTo>
                  <a:pt x="0" y="0"/>
                </a:moveTo>
                <a:lnTo>
                  <a:pt x="2616259" y="0"/>
                </a:lnTo>
                <a:lnTo>
                  <a:pt x="2616259" y="1569755"/>
                </a:lnTo>
                <a:lnTo>
                  <a:pt x="0" y="156975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13" name="Group 13"/>
          <p:cNvGrpSpPr/>
          <p:nvPr/>
        </p:nvGrpSpPr>
        <p:grpSpPr>
          <a:xfrm rot="0">
            <a:off x="1348942" y="3587504"/>
            <a:ext cx="15562521" cy="778045"/>
            <a:chOff x="0" y="0"/>
            <a:chExt cx="3164396" cy="158203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3164396" cy="158203"/>
            </a:xfrm>
            <a:custGeom>
              <a:avLst/>
              <a:gdLst/>
              <a:ahLst/>
              <a:cxnLst/>
              <a:rect l="l" t="t" r="r" b="b"/>
              <a:pathLst>
                <a:path w="3164396" h="158203">
                  <a:moveTo>
                    <a:pt x="0" y="0"/>
                  </a:moveTo>
                  <a:lnTo>
                    <a:pt x="3164396" y="0"/>
                  </a:lnTo>
                  <a:lnTo>
                    <a:pt x="3164396" y="158203"/>
                  </a:lnTo>
                  <a:lnTo>
                    <a:pt x="0" y="158203"/>
                  </a:lnTo>
                  <a:close/>
                </a:path>
              </a:pathLst>
            </a:custGeom>
            <a:gradFill rotWithShape="1">
              <a:gsLst>
                <a:gs pos="0">
                  <a:srgbClr val="006CCD">
                    <a:alpha val="100000"/>
                  </a:srgbClr>
                </a:gs>
                <a:gs pos="100000">
                  <a:srgbClr val="BF5EA4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3164396" cy="196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00"/>
                </a:lnSpc>
              </a:pPr>
            </a:p>
          </p:txBody>
        </p:sp>
      </p:grpSp>
      <p:sp>
        <p:nvSpPr>
          <p:cNvPr id="16" name="Freeform 16"/>
          <p:cNvSpPr/>
          <p:nvPr/>
        </p:nvSpPr>
        <p:spPr>
          <a:xfrm>
            <a:off x="4599823" y="7389254"/>
            <a:ext cx="11947375" cy="2538817"/>
          </a:xfrm>
          <a:custGeom>
            <a:avLst/>
            <a:gdLst/>
            <a:ahLst/>
            <a:cxnLst/>
            <a:rect l="l" t="t" r="r" b="b"/>
            <a:pathLst>
              <a:path w="11947375" h="2538817">
                <a:moveTo>
                  <a:pt x="0" y="0"/>
                </a:moveTo>
                <a:lnTo>
                  <a:pt x="11947375" y="0"/>
                </a:lnTo>
                <a:lnTo>
                  <a:pt x="11947375" y="2538817"/>
                </a:lnTo>
                <a:lnTo>
                  <a:pt x="0" y="253881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957214" y="1985985"/>
            <a:ext cx="17703056" cy="7857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05"/>
              </a:lnSpc>
            </a:pPr>
            <a:r>
              <a:rPr lang="en-US" sz="6410" b="1">
                <a:solidFill>
                  <a:srgbClr val="3E67C8"/>
                </a:solidFill>
                <a:latin typeface="Montserrat Ultra-Bold" panose="00000900000000000000"/>
                <a:ea typeface="Montserrat Ultra-Bold" panose="00000900000000000000"/>
                <a:cs typeface="Montserrat Ultra-Bold" panose="00000900000000000000"/>
                <a:sym typeface="Montserrat Ultra-Bold" panose="00000900000000000000"/>
              </a:rPr>
              <a:t>Stable Diffusion Model</a:t>
            </a:r>
            <a:endParaRPr lang="en-US" sz="6410" b="1">
              <a:solidFill>
                <a:srgbClr val="3E67C8"/>
              </a:solidFill>
              <a:latin typeface="Montserrat Ultra-Bold" panose="00000900000000000000"/>
              <a:ea typeface="Montserrat Ultra-Bold" panose="00000900000000000000"/>
              <a:cs typeface="Montserrat Ultra-Bold" panose="00000900000000000000"/>
              <a:sym typeface="Montserrat Ultra-Bold" panose="00000900000000000000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3776225" y="2659564"/>
            <a:ext cx="14261461" cy="758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525"/>
              </a:lnSpc>
            </a:pPr>
            <a:r>
              <a:rPr lang="en-US" sz="6210">
                <a:solidFill>
                  <a:srgbClr val="3E67C8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Components of Stable Diffusion</a:t>
            </a:r>
            <a:endParaRPr lang="en-US" sz="6210">
              <a:solidFill>
                <a:srgbClr val="3E67C8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607537" y="3720195"/>
            <a:ext cx="14939661" cy="4991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80"/>
              </a:lnSpc>
            </a:pPr>
            <a:r>
              <a:rPr lang="en-US" sz="3240" b="1">
                <a:solidFill>
                  <a:srgbClr val="FFFFFF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1. VAE (Variational Autoencoder) - Compressing Images</a:t>
            </a:r>
            <a:endParaRPr lang="en-US" sz="3240" b="1">
              <a:solidFill>
                <a:srgbClr val="FFFFFF"/>
              </a:solidFill>
              <a:latin typeface="Montserrat Bold" panose="00000800000000000000"/>
              <a:ea typeface="Montserrat Bold" panose="00000800000000000000"/>
              <a:cs typeface="Montserrat Bold" panose="00000800000000000000"/>
              <a:sym typeface="Montserrat Bold" panose="00000800000000000000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17367864" y="1100865"/>
            <a:ext cx="399158" cy="63290"/>
            <a:chOff x="0" y="0"/>
            <a:chExt cx="105128" cy="1666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5128" cy="16669"/>
            </a:xfrm>
            <a:custGeom>
              <a:avLst/>
              <a:gdLst/>
              <a:ahLst/>
              <a:cxnLst/>
              <a:rect l="l" t="t" r="r" b="b"/>
              <a:pathLst>
                <a:path w="105128" h="16669">
                  <a:moveTo>
                    <a:pt x="0" y="0"/>
                  </a:moveTo>
                  <a:lnTo>
                    <a:pt x="105128" y="0"/>
                  </a:lnTo>
                  <a:lnTo>
                    <a:pt x="105128" y="16669"/>
                  </a:lnTo>
                  <a:lnTo>
                    <a:pt x="0" y="16669"/>
                  </a:lnTo>
                  <a:close/>
                </a:path>
              </a:pathLst>
            </a:custGeom>
            <a:gradFill rotWithShape="1">
              <a:gsLst>
                <a:gs pos="0">
                  <a:srgbClr val="006CCD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05128" cy="547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00"/>
                </a:lnSpc>
              </a:pPr>
            </a:p>
          </p:txBody>
        </p:sp>
      </p:grpSp>
      <p:grpSp>
        <p:nvGrpSpPr>
          <p:cNvPr id="6" name="Group 6"/>
          <p:cNvGrpSpPr/>
          <p:nvPr/>
        </p:nvGrpSpPr>
        <p:grpSpPr>
          <a:xfrm rot="0">
            <a:off x="17367864" y="1243254"/>
            <a:ext cx="399158" cy="63290"/>
            <a:chOff x="0" y="0"/>
            <a:chExt cx="105128" cy="1666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05128" cy="16669"/>
            </a:xfrm>
            <a:custGeom>
              <a:avLst/>
              <a:gdLst/>
              <a:ahLst/>
              <a:cxnLst/>
              <a:rect l="l" t="t" r="r" b="b"/>
              <a:pathLst>
                <a:path w="105128" h="16669">
                  <a:moveTo>
                    <a:pt x="0" y="0"/>
                  </a:moveTo>
                  <a:lnTo>
                    <a:pt x="105128" y="0"/>
                  </a:lnTo>
                  <a:lnTo>
                    <a:pt x="105128" y="16669"/>
                  </a:lnTo>
                  <a:lnTo>
                    <a:pt x="0" y="16669"/>
                  </a:lnTo>
                  <a:close/>
                </a:path>
              </a:pathLst>
            </a:custGeom>
            <a:gradFill rotWithShape="1">
              <a:gsLst>
                <a:gs pos="0">
                  <a:srgbClr val="006CCD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05128" cy="547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00"/>
                </a:lnSpc>
              </a:pP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657085" y="4451274"/>
            <a:ext cx="15910358" cy="5436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00"/>
              </a:lnSpc>
            </a:pPr>
            <a:r>
              <a:rPr lang="en-US" sz="307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U-Net is the core of Stable Diffusion, responsible for removing noise from latent space representations.</a:t>
            </a:r>
            <a:endParaRPr lang="en-US" sz="3070">
              <a:solidFill>
                <a:srgbClr val="000000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algn="l">
              <a:lnSpc>
                <a:spcPts val="4300"/>
              </a:lnSpc>
            </a:pPr>
            <a:r>
              <a:rPr lang="en-US" sz="3070" b="1">
                <a:solidFill>
                  <a:srgbClr val="000000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How Do</a:t>
            </a:r>
            <a:r>
              <a:rPr lang="en-US" sz="3070" b="1">
                <a:solidFill>
                  <a:srgbClr val="000000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es U-Net Work in Stable Diffusi</a:t>
            </a:r>
            <a:r>
              <a:rPr lang="en-US" sz="3070" b="1">
                <a:solidFill>
                  <a:srgbClr val="000000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on?</a:t>
            </a:r>
            <a:endParaRPr lang="en-US" sz="3070" b="1">
              <a:solidFill>
                <a:srgbClr val="000000"/>
              </a:solidFill>
              <a:latin typeface="Poppins Bold" panose="00000800000000000000"/>
              <a:ea typeface="Poppins Bold" panose="00000800000000000000"/>
              <a:cs typeface="Poppins Bold" panose="00000800000000000000"/>
              <a:sym typeface="Poppins Bold" panose="00000800000000000000"/>
            </a:endParaRPr>
          </a:p>
          <a:p>
            <a:pPr marL="662940" lvl="1" indent="-331470" algn="l">
              <a:lnSpc>
                <a:spcPts val="4300"/>
              </a:lnSpc>
              <a:buFont typeface="Arial" panose="020B0604020202020204"/>
              <a:buChar char="•"/>
            </a:pPr>
            <a:r>
              <a:rPr lang="en-US" sz="307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Input: Noisy latent variable                                                                                             z_t at timestep t.</a:t>
            </a:r>
            <a:endParaRPr lang="en-US" sz="3070">
              <a:solidFill>
                <a:srgbClr val="000000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662940" lvl="1" indent="-331470" algn="l">
              <a:lnSpc>
                <a:spcPts val="4300"/>
              </a:lnSpc>
              <a:buFont typeface="Arial" panose="020B0604020202020204"/>
              <a:buChar char="•"/>
            </a:pPr>
            <a:r>
              <a:rPr lang="en-US" sz="307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Task: Predict the noise                                                                                             component ϵθ​(zt​,t,c).</a:t>
            </a:r>
            <a:endParaRPr lang="en-US" sz="3070">
              <a:solidFill>
                <a:srgbClr val="000000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662940" lvl="1" indent="-331470" algn="l">
              <a:lnSpc>
                <a:spcPts val="4300"/>
              </a:lnSpc>
              <a:buFont typeface="Arial" panose="020B0604020202020204"/>
              <a:buChar char="•"/>
            </a:pPr>
            <a:r>
              <a:rPr lang="en-US" sz="307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Output: The model predicts                                                                                             the  noise that was added.</a:t>
            </a:r>
            <a:endParaRPr lang="en-US" sz="3070">
              <a:solidFill>
                <a:srgbClr val="000000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algn="l">
              <a:lnSpc>
                <a:spcPts val="4300"/>
              </a:lnSpc>
            </a:pPr>
          </a:p>
        </p:txBody>
      </p:sp>
      <p:sp>
        <p:nvSpPr>
          <p:cNvPr id="10" name="Freeform 10"/>
          <p:cNvSpPr/>
          <p:nvPr/>
        </p:nvSpPr>
        <p:spPr>
          <a:xfrm>
            <a:off x="17259300" y="9056569"/>
            <a:ext cx="403461" cy="403461"/>
          </a:xfrm>
          <a:custGeom>
            <a:avLst/>
            <a:gdLst/>
            <a:ahLst/>
            <a:cxnLst/>
            <a:rect l="l" t="t" r="r" b="b"/>
            <a:pathLst>
              <a:path w="403461" h="403461">
                <a:moveTo>
                  <a:pt x="0" y="0"/>
                </a:moveTo>
                <a:lnTo>
                  <a:pt x="403461" y="0"/>
                </a:lnTo>
                <a:lnTo>
                  <a:pt x="403461" y="403462"/>
                </a:lnTo>
                <a:lnTo>
                  <a:pt x="0" y="4034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1" name="AutoShape 11"/>
          <p:cNvSpPr/>
          <p:nvPr/>
        </p:nvSpPr>
        <p:spPr>
          <a:xfrm>
            <a:off x="-550598" y="1717649"/>
            <a:ext cx="19996945" cy="0"/>
          </a:xfrm>
          <a:prstGeom prst="line">
            <a:avLst/>
          </a:prstGeom>
          <a:ln w="38100" cap="flat">
            <a:gradFill>
              <a:gsLst>
                <a:gs pos="0">
                  <a:srgbClr val="006CCD">
                    <a:alpha val="0"/>
                  </a:srgbClr>
                </a:gs>
                <a:gs pos="50000">
                  <a:srgbClr val="3E67C8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</p:sp>
      <p:sp>
        <p:nvSpPr>
          <p:cNvPr id="12" name="Freeform 12"/>
          <p:cNvSpPr/>
          <p:nvPr/>
        </p:nvSpPr>
        <p:spPr>
          <a:xfrm>
            <a:off x="552801" y="147894"/>
            <a:ext cx="2616259" cy="1569755"/>
          </a:xfrm>
          <a:custGeom>
            <a:avLst/>
            <a:gdLst/>
            <a:ahLst/>
            <a:cxnLst/>
            <a:rect l="l" t="t" r="r" b="b"/>
            <a:pathLst>
              <a:path w="2616259" h="1569755">
                <a:moveTo>
                  <a:pt x="0" y="0"/>
                </a:moveTo>
                <a:lnTo>
                  <a:pt x="2616259" y="0"/>
                </a:lnTo>
                <a:lnTo>
                  <a:pt x="2616259" y="1569755"/>
                </a:lnTo>
                <a:lnTo>
                  <a:pt x="0" y="156975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13" name="Group 13"/>
          <p:cNvGrpSpPr/>
          <p:nvPr/>
        </p:nvGrpSpPr>
        <p:grpSpPr>
          <a:xfrm rot="0">
            <a:off x="1348942" y="3587504"/>
            <a:ext cx="15562521" cy="778045"/>
            <a:chOff x="0" y="0"/>
            <a:chExt cx="3164396" cy="158203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3164396" cy="158203"/>
            </a:xfrm>
            <a:custGeom>
              <a:avLst/>
              <a:gdLst/>
              <a:ahLst/>
              <a:cxnLst/>
              <a:rect l="l" t="t" r="r" b="b"/>
              <a:pathLst>
                <a:path w="3164396" h="158203">
                  <a:moveTo>
                    <a:pt x="0" y="0"/>
                  </a:moveTo>
                  <a:lnTo>
                    <a:pt x="3164396" y="0"/>
                  </a:lnTo>
                  <a:lnTo>
                    <a:pt x="3164396" y="158203"/>
                  </a:lnTo>
                  <a:lnTo>
                    <a:pt x="0" y="158203"/>
                  </a:lnTo>
                  <a:close/>
                </a:path>
              </a:pathLst>
            </a:custGeom>
            <a:gradFill rotWithShape="1">
              <a:gsLst>
                <a:gs pos="0">
                  <a:srgbClr val="006CCD">
                    <a:alpha val="100000"/>
                  </a:srgbClr>
                </a:gs>
                <a:gs pos="100000">
                  <a:srgbClr val="BF5EA4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3164396" cy="196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00"/>
                </a:lnSpc>
              </a:pPr>
            </a:p>
          </p:txBody>
        </p:sp>
      </p:grpSp>
      <p:sp>
        <p:nvSpPr>
          <p:cNvPr id="16" name="Freeform 16"/>
          <p:cNvSpPr/>
          <p:nvPr/>
        </p:nvSpPr>
        <p:spPr>
          <a:xfrm>
            <a:off x="7806238" y="6356274"/>
            <a:ext cx="10231448" cy="3453114"/>
          </a:xfrm>
          <a:custGeom>
            <a:avLst/>
            <a:gdLst/>
            <a:ahLst/>
            <a:cxnLst/>
            <a:rect l="l" t="t" r="r" b="b"/>
            <a:pathLst>
              <a:path w="10231448" h="3453114">
                <a:moveTo>
                  <a:pt x="0" y="0"/>
                </a:moveTo>
                <a:lnTo>
                  <a:pt x="10231449" y="0"/>
                </a:lnTo>
                <a:lnTo>
                  <a:pt x="10231449" y="3453114"/>
                </a:lnTo>
                <a:lnTo>
                  <a:pt x="0" y="345311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957214" y="1985985"/>
            <a:ext cx="17703056" cy="7857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05"/>
              </a:lnSpc>
            </a:pPr>
            <a:r>
              <a:rPr lang="en-US" sz="6410" b="1">
                <a:solidFill>
                  <a:srgbClr val="3E67C8"/>
                </a:solidFill>
                <a:latin typeface="Montserrat Ultra-Bold" panose="00000900000000000000"/>
                <a:ea typeface="Montserrat Ultra-Bold" panose="00000900000000000000"/>
                <a:cs typeface="Montserrat Ultra-Bold" panose="00000900000000000000"/>
                <a:sym typeface="Montserrat Ultra-Bold" panose="00000900000000000000"/>
              </a:rPr>
              <a:t>Stable Diffusion Model</a:t>
            </a:r>
            <a:endParaRPr lang="en-US" sz="6410" b="1">
              <a:solidFill>
                <a:srgbClr val="3E67C8"/>
              </a:solidFill>
              <a:latin typeface="Montserrat Ultra-Bold" panose="00000900000000000000"/>
              <a:ea typeface="Montserrat Ultra-Bold" panose="00000900000000000000"/>
              <a:cs typeface="Montserrat Ultra-Bold" panose="00000900000000000000"/>
              <a:sym typeface="Montserrat Ultra-Bold" panose="00000900000000000000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3776225" y="2659564"/>
            <a:ext cx="14261461" cy="758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525"/>
              </a:lnSpc>
            </a:pPr>
            <a:r>
              <a:rPr lang="en-US" sz="6210">
                <a:solidFill>
                  <a:srgbClr val="3E67C8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Components of Stable Diffusion</a:t>
            </a:r>
            <a:endParaRPr lang="en-US" sz="6210">
              <a:solidFill>
                <a:srgbClr val="3E67C8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607537" y="3720195"/>
            <a:ext cx="14939661" cy="4991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80"/>
              </a:lnSpc>
            </a:pPr>
            <a:r>
              <a:rPr lang="en-US" sz="3240" b="1">
                <a:solidFill>
                  <a:srgbClr val="FFFFFF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2. U-Net Backbone – The Denoising Network</a:t>
            </a:r>
            <a:endParaRPr lang="en-US" sz="3240" b="1">
              <a:solidFill>
                <a:srgbClr val="FFFFFF"/>
              </a:solidFill>
              <a:latin typeface="Montserrat Bold" panose="00000800000000000000"/>
              <a:ea typeface="Montserrat Bold" panose="00000800000000000000"/>
              <a:cs typeface="Montserrat Bold" panose="00000800000000000000"/>
              <a:sym typeface="Montserrat Bold" panose="00000800000000000000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17367864" y="1100865"/>
            <a:ext cx="399158" cy="63290"/>
            <a:chOff x="0" y="0"/>
            <a:chExt cx="105128" cy="1666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5128" cy="16669"/>
            </a:xfrm>
            <a:custGeom>
              <a:avLst/>
              <a:gdLst/>
              <a:ahLst/>
              <a:cxnLst/>
              <a:rect l="l" t="t" r="r" b="b"/>
              <a:pathLst>
                <a:path w="105128" h="16669">
                  <a:moveTo>
                    <a:pt x="0" y="0"/>
                  </a:moveTo>
                  <a:lnTo>
                    <a:pt x="105128" y="0"/>
                  </a:lnTo>
                  <a:lnTo>
                    <a:pt x="105128" y="16669"/>
                  </a:lnTo>
                  <a:lnTo>
                    <a:pt x="0" y="16669"/>
                  </a:lnTo>
                  <a:close/>
                </a:path>
              </a:pathLst>
            </a:custGeom>
            <a:gradFill rotWithShape="1">
              <a:gsLst>
                <a:gs pos="0">
                  <a:srgbClr val="006CCD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05128" cy="547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00"/>
                </a:lnSpc>
              </a:pPr>
            </a:p>
          </p:txBody>
        </p:sp>
      </p:grpSp>
      <p:grpSp>
        <p:nvGrpSpPr>
          <p:cNvPr id="6" name="Group 6"/>
          <p:cNvGrpSpPr/>
          <p:nvPr/>
        </p:nvGrpSpPr>
        <p:grpSpPr>
          <a:xfrm rot="0">
            <a:off x="17367864" y="1243254"/>
            <a:ext cx="399158" cy="63290"/>
            <a:chOff x="0" y="0"/>
            <a:chExt cx="105128" cy="1666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05128" cy="16669"/>
            </a:xfrm>
            <a:custGeom>
              <a:avLst/>
              <a:gdLst/>
              <a:ahLst/>
              <a:cxnLst/>
              <a:rect l="l" t="t" r="r" b="b"/>
              <a:pathLst>
                <a:path w="105128" h="16669">
                  <a:moveTo>
                    <a:pt x="0" y="0"/>
                  </a:moveTo>
                  <a:lnTo>
                    <a:pt x="105128" y="0"/>
                  </a:lnTo>
                  <a:lnTo>
                    <a:pt x="105128" y="16669"/>
                  </a:lnTo>
                  <a:lnTo>
                    <a:pt x="0" y="16669"/>
                  </a:lnTo>
                  <a:close/>
                </a:path>
              </a:pathLst>
            </a:custGeom>
            <a:gradFill rotWithShape="1">
              <a:gsLst>
                <a:gs pos="0">
                  <a:srgbClr val="006CCD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05128" cy="547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00"/>
                </a:lnSpc>
              </a:pPr>
            </a:p>
          </p:txBody>
        </p:sp>
      </p:grpSp>
      <p:sp>
        <p:nvSpPr>
          <p:cNvPr id="9" name="Freeform 9"/>
          <p:cNvSpPr/>
          <p:nvPr/>
        </p:nvSpPr>
        <p:spPr>
          <a:xfrm>
            <a:off x="17259300" y="9056569"/>
            <a:ext cx="403461" cy="403461"/>
          </a:xfrm>
          <a:custGeom>
            <a:avLst/>
            <a:gdLst/>
            <a:ahLst/>
            <a:cxnLst/>
            <a:rect l="l" t="t" r="r" b="b"/>
            <a:pathLst>
              <a:path w="403461" h="403461">
                <a:moveTo>
                  <a:pt x="0" y="0"/>
                </a:moveTo>
                <a:lnTo>
                  <a:pt x="403461" y="0"/>
                </a:lnTo>
                <a:lnTo>
                  <a:pt x="403461" y="403462"/>
                </a:lnTo>
                <a:lnTo>
                  <a:pt x="0" y="4034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AutoShape 10"/>
          <p:cNvSpPr/>
          <p:nvPr/>
        </p:nvSpPr>
        <p:spPr>
          <a:xfrm>
            <a:off x="-550598" y="1717649"/>
            <a:ext cx="19996945" cy="0"/>
          </a:xfrm>
          <a:prstGeom prst="line">
            <a:avLst/>
          </a:prstGeom>
          <a:ln w="38100" cap="flat">
            <a:gradFill>
              <a:gsLst>
                <a:gs pos="0">
                  <a:srgbClr val="006CCD">
                    <a:alpha val="0"/>
                  </a:srgbClr>
                </a:gs>
                <a:gs pos="50000">
                  <a:srgbClr val="3E67C8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</p:sp>
      <p:sp>
        <p:nvSpPr>
          <p:cNvPr id="11" name="Freeform 11"/>
          <p:cNvSpPr/>
          <p:nvPr/>
        </p:nvSpPr>
        <p:spPr>
          <a:xfrm>
            <a:off x="552801" y="147894"/>
            <a:ext cx="2616259" cy="1569755"/>
          </a:xfrm>
          <a:custGeom>
            <a:avLst/>
            <a:gdLst/>
            <a:ahLst/>
            <a:cxnLst/>
            <a:rect l="l" t="t" r="r" b="b"/>
            <a:pathLst>
              <a:path w="2616259" h="1569755">
                <a:moveTo>
                  <a:pt x="0" y="0"/>
                </a:moveTo>
                <a:lnTo>
                  <a:pt x="2616259" y="0"/>
                </a:lnTo>
                <a:lnTo>
                  <a:pt x="2616259" y="1569755"/>
                </a:lnTo>
                <a:lnTo>
                  <a:pt x="0" y="156975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12" name="Group 12"/>
          <p:cNvGrpSpPr/>
          <p:nvPr/>
        </p:nvGrpSpPr>
        <p:grpSpPr>
          <a:xfrm rot="0">
            <a:off x="1348942" y="3511304"/>
            <a:ext cx="15562521" cy="778045"/>
            <a:chOff x="0" y="0"/>
            <a:chExt cx="3164396" cy="15820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164396" cy="158203"/>
            </a:xfrm>
            <a:custGeom>
              <a:avLst/>
              <a:gdLst/>
              <a:ahLst/>
              <a:cxnLst/>
              <a:rect l="l" t="t" r="r" b="b"/>
              <a:pathLst>
                <a:path w="3164396" h="158203">
                  <a:moveTo>
                    <a:pt x="0" y="0"/>
                  </a:moveTo>
                  <a:lnTo>
                    <a:pt x="3164396" y="0"/>
                  </a:lnTo>
                  <a:lnTo>
                    <a:pt x="3164396" y="158203"/>
                  </a:lnTo>
                  <a:lnTo>
                    <a:pt x="0" y="158203"/>
                  </a:lnTo>
                  <a:close/>
                </a:path>
              </a:pathLst>
            </a:custGeom>
            <a:gradFill rotWithShape="1">
              <a:gsLst>
                <a:gs pos="0">
                  <a:srgbClr val="006CCD">
                    <a:alpha val="100000"/>
                  </a:srgbClr>
                </a:gs>
                <a:gs pos="100000">
                  <a:srgbClr val="BF5EA4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3164396" cy="196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00"/>
                </a:lnSpc>
              </a:pPr>
            </a:p>
          </p:txBody>
        </p:sp>
      </p:grpSp>
      <p:sp>
        <p:nvSpPr>
          <p:cNvPr id="15" name="Freeform 15"/>
          <p:cNvSpPr/>
          <p:nvPr/>
        </p:nvSpPr>
        <p:spPr>
          <a:xfrm>
            <a:off x="5610205" y="7470279"/>
            <a:ext cx="11301259" cy="2826246"/>
          </a:xfrm>
          <a:custGeom>
            <a:avLst/>
            <a:gdLst/>
            <a:ahLst/>
            <a:cxnLst/>
            <a:rect l="l" t="t" r="r" b="b"/>
            <a:pathLst>
              <a:path w="11301259" h="2826246">
                <a:moveTo>
                  <a:pt x="0" y="0"/>
                </a:moveTo>
                <a:lnTo>
                  <a:pt x="11301259" y="0"/>
                </a:lnTo>
                <a:lnTo>
                  <a:pt x="11301259" y="2826246"/>
                </a:lnTo>
                <a:lnTo>
                  <a:pt x="0" y="282624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3965"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1607537" y="4203624"/>
            <a:ext cx="15910358" cy="435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00"/>
              </a:lnSpc>
            </a:pPr>
            <a:r>
              <a:rPr lang="en-US" sz="307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Stable Diffusion allows image generation to be guided by text prompts. This is achieved using Contrastive Language-Image Pretraining (CLIP).</a:t>
            </a:r>
            <a:endParaRPr lang="en-US" sz="3070">
              <a:solidFill>
                <a:srgbClr val="000000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algn="l">
              <a:lnSpc>
                <a:spcPts val="4300"/>
              </a:lnSpc>
            </a:pPr>
            <a:r>
              <a:rPr lang="en-US" sz="3070" b="1">
                <a:solidFill>
                  <a:srgbClr val="000000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How Do</a:t>
            </a:r>
            <a:r>
              <a:rPr lang="en-US" sz="3070" b="1">
                <a:solidFill>
                  <a:srgbClr val="000000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es CLIP Work?</a:t>
            </a:r>
            <a:endParaRPr lang="en-US" sz="3070" b="1">
              <a:solidFill>
                <a:srgbClr val="000000"/>
              </a:solidFill>
              <a:latin typeface="Poppins Bold" panose="00000800000000000000"/>
              <a:ea typeface="Poppins Bold" panose="00000800000000000000"/>
              <a:cs typeface="Poppins Bold" panose="00000800000000000000"/>
              <a:sym typeface="Poppins Bold" panose="00000800000000000000"/>
            </a:endParaRPr>
          </a:p>
          <a:p>
            <a:pPr marL="662940" lvl="1" indent="-331470" algn="l">
              <a:lnSpc>
                <a:spcPts val="4300"/>
              </a:lnSpc>
              <a:buFont typeface="Arial" panose="020B0604020202020204"/>
              <a:buChar char="•"/>
            </a:pPr>
            <a:r>
              <a:rPr lang="en-US" sz="307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The</a:t>
            </a:r>
            <a:r>
              <a:rPr lang="en-US" sz="307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 </a:t>
            </a:r>
            <a:r>
              <a:rPr lang="en-US" sz="307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text</a:t>
            </a:r>
            <a:r>
              <a:rPr lang="en-US" sz="307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 </a:t>
            </a:r>
            <a:r>
              <a:rPr lang="en-US" sz="307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promp</a:t>
            </a:r>
            <a:r>
              <a:rPr lang="en-US" sz="307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t</a:t>
            </a:r>
            <a:r>
              <a:rPr lang="en-US" sz="307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 (</a:t>
            </a:r>
            <a:r>
              <a:rPr lang="en-US" sz="307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e</a:t>
            </a:r>
            <a:r>
              <a:rPr lang="en-US" sz="307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.g.,</a:t>
            </a:r>
            <a:r>
              <a:rPr lang="en-US" sz="307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 </a:t>
            </a:r>
            <a:r>
              <a:rPr lang="en-US" sz="307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"A </a:t>
            </a:r>
            <a:r>
              <a:rPr lang="en-US" sz="307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fu</a:t>
            </a:r>
            <a:r>
              <a:rPr lang="en-US" sz="307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turi</a:t>
            </a:r>
            <a:r>
              <a:rPr lang="en-US" sz="307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s</a:t>
            </a:r>
            <a:r>
              <a:rPr lang="en-US" sz="307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t</a:t>
            </a:r>
            <a:r>
              <a:rPr lang="en-US" sz="307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i</a:t>
            </a:r>
            <a:r>
              <a:rPr lang="en-US" sz="307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c</a:t>
            </a:r>
            <a:r>
              <a:rPr lang="en-US" sz="307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 city at sunset") is converted into a numerical vector representation using CLIP.</a:t>
            </a:r>
            <a:endParaRPr lang="en-US" sz="3070">
              <a:solidFill>
                <a:srgbClr val="000000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662940" lvl="1" indent="-331470" algn="l">
              <a:lnSpc>
                <a:spcPts val="4300"/>
              </a:lnSpc>
              <a:buFont typeface="Arial" panose="020B0604020202020204"/>
              <a:buChar char="•"/>
            </a:pPr>
            <a:r>
              <a:rPr lang="en-US" sz="307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The U-Net receives this text embedding as additional information while denoising.</a:t>
            </a:r>
            <a:endParaRPr lang="en-US" sz="3070">
              <a:solidFill>
                <a:srgbClr val="000000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algn="l">
              <a:lnSpc>
                <a:spcPts val="4300"/>
              </a:lnSpc>
            </a:pPr>
          </a:p>
        </p:txBody>
      </p:sp>
      <p:sp>
        <p:nvSpPr>
          <p:cNvPr id="17" name="TextBox 17"/>
          <p:cNvSpPr txBox="1"/>
          <p:nvPr/>
        </p:nvSpPr>
        <p:spPr>
          <a:xfrm>
            <a:off x="957214" y="1985985"/>
            <a:ext cx="17703056" cy="7857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05"/>
              </a:lnSpc>
            </a:pPr>
            <a:r>
              <a:rPr lang="en-US" sz="6410" b="1">
                <a:solidFill>
                  <a:srgbClr val="3E67C8"/>
                </a:solidFill>
                <a:latin typeface="Montserrat Ultra-Bold" panose="00000900000000000000"/>
                <a:ea typeface="Montserrat Ultra-Bold" panose="00000900000000000000"/>
                <a:cs typeface="Montserrat Ultra-Bold" panose="00000900000000000000"/>
                <a:sym typeface="Montserrat Ultra-Bold" panose="00000900000000000000"/>
              </a:rPr>
              <a:t>Stable Diffusion Model</a:t>
            </a:r>
            <a:endParaRPr lang="en-US" sz="6410" b="1">
              <a:solidFill>
                <a:srgbClr val="3E67C8"/>
              </a:solidFill>
              <a:latin typeface="Montserrat Ultra-Bold" panose="00000900000000000000"/>
              <a:ea typeface="Montserrat Ultra-Bold" panose="00000900000000000000"/>
              <a:cs typeface="Montserrat Ultra-Bold" panose="00000900000000000000"/>
              <a:sym typeface="Montserrat Ultra-Bold" panose="00000900000000000000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3776225" y="2659564"/>
            <a:ext cx="14261461" cy="758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525"/>
              </a:lnSpc>
            </a:pPr>
            <a:r>
              <a:rPr lang="en-US" sz="6210">
                <a:solidFill>
                  <a:srgbClr val="3E67C8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Components of Stable Diffusion</a:t>
            </a:r>
            <a:endParaRPr lang="en-US" sz="6210">
              <a:solidFill>
                <a:srgbClr val="3E67C8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607537" y="3643995"/>
            <a:ext cx="14939661" cy="4991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80"/>
              </a:lnSpc>
            </a:pPr>
            <a:r>
              <a:rPr lang="en-US" sz="3240" b="1">
                <a:solidFill>
                  <a:srgbClr val="FFFFFF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3. Text Encoder (Transformer-Based) - Conditioning on Prompts</a:t>
            </a:r>
            <a:endParaRPr lang="en-US" sz="3240" b="1">
              <a:solidFill>
                <a:srgbClr val="FFFFFF"/>
              </a:solidFill>
              <a:latin typeface="Montserrat Bold" panose="00000800000000000000"/>
              <a:ea typeface="Montserrat Bold" panose="00000800000000000000"/>
              <a:cs typeface="Montserrat Bold" panose="00000800000000000000"/>
              <a:sym typeface="Montserrat Bold" panose="00000800000000000000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17367864" y="1100865"/>
            <a:ext cx="399158" cy="63290"/>
            <a:chOff x="0" y="0"/>
            <a:chExt cx="105128" cy="1666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5128" cy="16669"/>
            </a:xfrm>
            <a:custGeom>
              <a:avLst/>
              <a:gdLst/>
              <a:ahLst/>
              <a:cxnLst/>
              <a:rect l="l" t="t" r="r" b="b"/>
              <a:pathLst>
                <a:path w="105128" h="16669">
                  <a:moveTo>
                    <a:pt x="0" y="0"/>
                  </a:moveTo>
                  <a:lnTo>
                    <a:pt x="105128" y="0"/>
                  </a:lnTo>
                  <a:lnTo>
                    <a:pt x="105128" y="16669"/>
                  </a:lnTo>
                  <a:lnTo>
                    <a:pt x="0" y="16669"/>
                  </a:lnTo>
                  <a:close/>
                </a:path>
              </a:pathLst>
            </a:custGeom>
            <a:gradFill rotWithShape="1">
              <a:gsLst>
                <a:gs pos="0">
                  <a:srgbClr val="006CCD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05128" cy="547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00"/>
                </a:lnSpc>
              </a:pPr>
            </a:p>
          </p:txBody>
        </p:sp>
      </p:grpSp>
      <p:grpSp>
        <p:nvGrpSpPr>
          <p:cNvPr id="6" name="Group 6"/>
          <p:cNvGrpSpPr/>
          <p:nvPr/>
        </p:nvGrpSpPr>
        <p:grpSpPr>
          <a:xfrm rot="0">
            <a:off x="17367864" y="1243254"/>
            <a:ext cx="399158" cy="63290"/>
            <a:chOff x="0" y="0"/>
            <a:chExt cx="105128" cy="1666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05128" cy="16669"/>
            </a:xfrm>
            <a:custGeom>
              <a:avLst/>
              <a:gdLst/>
              <a:ahLst/>
              <a:cxnLst/>
              <a:rect l="l" t="t" r="r" b="b"/>
              <a:pathLst>
                <a:path w="105128" h="16669">
                  <a:moveTo>
                    <a:pt x="0" y="0"/>
                  </a:moveTo>
                  <a:lnTo>
                    <a:pt x="105128" y="0"/>
                  </a:lnTo>
                  <a:lnTo>
                    <a:pt x="105128" y="16669"/>
                  </a:lnTo>
                  <a:lnTo>
                    <a:pt x="0" y="16669"/>
                  </a:lnTo>
                  <a:close/>
                </a:path>
              </a:pathLst>
            </a:custGeom>
            <a:gradFill rotWithShape="1">
              <a:gsLst>
                <a:gs pos="0">
                  <a:srgbClr val="006CCD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05128" cy="547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00"/>
                </a:lnSpc>
              </a:pPr>
            </a:p>
          </p:txBody>
        </p:sp>
      </p:grpSp>
      <p:sp>
        <p:nvSpPr>
          <p:cNvPr id="9" name="Freeform 9"/>
          <p:cNvSpPr/>
          <p:nvPr/>
        </p:nvSpPr>
        <p:spPr>
          <a:xfrm>
            <a:off x="17259300" y="9056569"/>
            <a:ext cx="403461" cy="403461"/>
          </a:xfrm>
          <a:custGeom>
            <a:avLst/>
            <a:gdLst/>
            <a:ahLst/>
            <a:cxnLst/>
            <a:rect l="l" t="t" r="r" b="b"/>
            <a:pathLst>
              <a:path w="403461" h="403461">
                <a:moveTo>
                  <a:pt x="0" y="0"/>
                </a:moveTo>
                <a:lnTo>
                  <a:pt x="403461" y="0"/>
                </a:lnTo>
                <a:lnTo>
                  <a:pt x="403461" y="403462"/>
                </a:lnTo>
                <a:lnTo>
                  <a:pt x="0" y="4034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AutoShape 10"/>
          <p:cNvSpPr/>
          <p:nvPr/>
        </p:nvSpPr>
        <p:spPr>
          <a:xfrm>
            <a:off x="-550598" y="1717649"/>
            <a:ext cx="19996945" cy="0"/>
          </a:xfrm>
          <a:prstGeom prst="line">
            <a:avLst/>
          </a:prstGeom>
          <a:ln w="38100" cap="flat">
            <a:gradFill>
              <a:gsLst>
                <a:gs pos="0">
                  <a:srgbClr val="006CCD">
                    <a:alpha val="0"/>
                  </a:srgbClr>
                </a:gs>
                <a:gs pos="50000">
                  <a:srgbClr val="3E67C8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</p:sp>
      <p:sp>
        <p:nvSpPr>
          <p:cNvPr id="11" name="Freeform 11"/>
          <p:cNvSpPr/>
          <p:nvPr/>
        </p:nvSpPr>
        <p:spPr>
          <a:xfrm>
            <a:off x="552801" y="147894"/>
            <a:ext cx="2616259" cy="1569755"/>
          </a:xfrm>
          <a:custGeom>
            <a:avLst/>
            <a:gdLst/>
            <a:ahLst/>
            <a:cxnLst/>
            <a:rect l="l" t="t" r="r" b="b"/>
            <a:pathLst>
              <a:path w="2616259" h="1569755">
                <a:moveTo>
                  <a:pt x="0" y="0"/>
                </a:moveTo>
                <a:lnTo>
                  <a:pt x="2616259" y="0"/>
                </a:lnTo>
                <a:lnTo>
                  <a:pt x="2616259" y="1569755"/>
                </a:lnTo>
                <a:lnTo>
                  <a:pt x="0" y="156975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12" name="Group 12"/>
          <p:cNvGrpSpPr/>
          <p:nvPr/>
        </p:nvGrpSpPr>
        <p:grpSpPr>
          <a:xfrm rot="0">
            <a:off x="1348942" y="3511304"/>
            <a:ext cx="15562521" cy="778045"/>
            <a:chOff x="0" y="0"/>
            <a:chExt cx="3164396" cy="15820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164396" cy="158203"/>
            </a:xfrm>
            <a:custGeom>
              <a:avLst/>
              <a:gdLst/>
              <a:ahLst/>
              <a:cxnLst/>
              <a:rect l="l" t="t" r="r" b="b"/>
              <a:pathLst>
                <a:path w="3164396" h="158203">
                  <a:moveTo>
                    <a:pt x="0" y="0"/>
                  </a:moveTo>
                  <a:lnTo>
                    <a:pt x="3164396" y="0"/>
                  </a:lnTo>
                  <a:lnTo>
                    <a:pt x="3164396" y="158203"/>
                  </a:lnTo>
                  <a:lnTo>
                    <a:pt x="0" y="158203"/>
                  </a:lnTo>
                  <a:close/>
                </a:path>
              </a:pathLst>
            </a:custGeom>
            <a:gradFill rotWithShape="1">
              <a:gsLst>
                <a:gs pos="0">
                  <a:srgbClr val="006CCD">
                    <a:alpha val="100000"/>
                  </a:srgbClr>
                </a:gs>
                <a:gs pos="100000">
                  <a:srgbClr val="BF5EA4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3164396" cy="196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00"/>
                </a:lnSpc>
              </a:pPr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607537" y="4689399"/>
            <a:ext cx="15910358" cy="3808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00"/>
              </a:lnSpc>
            </a:pPr>
            <a:r>
              <a:rPr lang="en-US" sz="3070" b="1">
                <a:solidFill>
                  <a:srgbClr val="000000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How Does CLIP Influence Image Generation?</a:t>
            </a:r>
            <a:endParaRPr lang="en-US" sz="3070" b="1">
              <a:solidFill>
                <a:srgbClr val="000000"/>
              </a:solidFill>
              <a:latin typeface="Poppins Bold" panose="00000800000000000000"/>
              <a:ea typeface="Poppins Bold" panose="00000800000000000000"/>
              <a:cs typeface="Poppins Bold" panose="00000800000000000000"/>
              <a:sym typeface="Poppins Bold" panose="00000800000000000000"/>
            </a:endParaRPr>
          </a:p>
          <a:p>
            <a:pPr algn="l">
              <a:lnSpc>
                <a:spcPts val="4300"/>
              </a:lnSpc>
            </a:pPr>
          </a:p>
          <a:p>
            <a:pPr marL="662940" lvl="1" indent="-331470" algn="l">
              <a:lnSpc>
                <a:spcPts val="4300"/>
              </a:lnSpc>
              <a:buFont typeface="Arial" panose="020B0604020202020204"/>
              <a:buChar char="•"/>
            </a:pPr>
            <a:r>
              <a:rPr lang="en-US" sz="307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If the prompt is "A dog in a spaceship", the m</a:t>
            </a:r>
            <a:r>
              <a:rPr lang="en-US" sz="307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o</a:t>
            </a:r>
            <a:r>
              <a:rPr lang="en-US" sz="307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del</a:t>
            </a:r>
            <a:r>
              <a:rPr lang="en-US" sz="307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 </a:t>
            </a:r>
            <a:r>
              <a:rPr lang="en-US" sz="307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e</a:t>
            </a:r>
            <a:r>
              <a:rPr lang="en-US" sz="307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n</a:t>
            </a:r>
            <a:r>
              <a:rPr lang="en-US" sz="307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s</a:t>
            </a:r>
            <a:r>
              <a:rPr lang="en-US" sz="307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u</a:t>
            </a:r>
            <a:r>
              <a:rPr lang="en-US" sz="307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r</a:t>
            </a:r>
            <a:r>
              <a:rPr lang="en-US" sz="307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es</a:t>
            </a:r>
            <a:r>
              <a:rPr lang="en-US" sz="307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 </a:t>
            </a:r>
            <a:r>
              <a:rPr lang="en-US" sz="307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that</a:t>
            </a:r>
            <a:r>
              <a:rPr lang="en-US" sz="307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 the</a:t>
            </a:r>
            <a:r>
              <a:rPr lang="en-US" sz="307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 </a:t>
            </a:r>
            <a:r>
              <a:rPr lang="en-US" sz="307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f</a:t>
            </a:r>
            <a:r>
              <a:rPr lang="en-US" sz="307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inal</a:t>
            </a:r>
            <a:r>
              <a:rPr lang="en-US" sz="307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 image aligns with this text.</a:t>
            </a:r>
            <a:endParaRPr lang="en-US" sz="3070">
              <a:solidFill>
                <a:srgbClr val="000000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662940" lvl="1" indent="-331470" algn="l">
              <a:lnSpc>
                <a:spcPts val="4300"/>
              </a:lnSpc>
              <a:buFont typeface="Arial" panose="020B0604020202020204"/>
              <a:buChar char="•"/>
            </a:pPr>
            <a:r>
              <a:rPr lang="en-US" sz="307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By conditioning the diffusion process on text embeddings, Stable Diffusion produces images that match the given prompt.</a:t>
            </a:r>
            <a:endParaRPr lang="en-US" sz="3070">
              <a:solidFill>
                <a:srgbClr val="000000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algn="l">
              <a:lnSpc>
                <a:spcPts val="4300"/>
              </a:lnSpc>
            </a:pPr>
          </a:p>
        </p:txBody>
      </p:sp>
      <p:sp>
        <p:nvSpPr>
          <p:cNvPr id="16" name="TextBox 16"/>
          <p:cNvSpPr txBox="1"/>
          <p:nvPr/>
        </p:nvSpPr>
        <p:spPr>
          <a:xfrm>
            <a:off x="957214" y="1985985"/>
            <a:ext cx="17703056" cy="7857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05"/>
              </a:lnSpc>
            </a:pPr>
            <a:r>
              <a:rPr lang="en-US" sz="6410" b="1">
                <a:solidFill>
                  <a:srgbClr val="3E67C8"/>
                </a:solidFill>
                <a:latin typeface="Montserrat Ultra-Bold" panose="00000900000000000000"/>
                <a:ea typeface="Montserrat Ultra-Bold" panose="00000900000000000000"/>
                <a:cs typeface="Montserrat Ultra-Bold" panose="00000900000000000000"/>
                <a:sym typeface="Montserrat Ultra-Bold" panose="00000900000000000000"/>
              </a:rPr>
              <a:t>Stable Diffusion Model</a:t>
            </a:r>
            <a:endParaRPr lang="en-US" sz="6410" b="1">
              <a:solidFill>
                <a:srgbClr val="3E67C8"/>
              </a:solidFill>
              <a:latin typeface="Montserrat Ultra-Bold" panose="00000900000000000000"/>
              <a:ea typeface="Montserrat Ultra-Bold" panose="00000900000000000000"/>
              <a:cs typeface="Montserrat Ultra-Bold" panose="00000900000000000000"/>
              <a:sym typeface="Montserrat Ultra-Bold" panose="00000900000000000000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3776225" y="2659564"/>
            <a:ext cx="14261461" cy="758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525"/>
              </a:lnSpc>
            </a:pPr>
            <a:r>
              <a:rPr lang="en-US" sz="6210">
                <a:solidFill>
                  <a:srgbClr val="3E67C8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Components of Stable Diffusion</a:t>
            </a:r>
            <a:endParaRPr lang="en-US" sz="6210">
              <a:solidFill>
                <a:srgbClr val="3E67C8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607537" y="3643995"/>
            <a:ext cx="14939661" cy="4991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80"/>
              </a:lnSpc>
            </a:pPr>
            <a:r>
              <a:rPr lang="en-US" sz="3240" b="1">
                <a:solidFill>
                  <a:srgbClr val="FFFFFF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3. Text Encoder (Transformer-Based) - Conditioning on Prompts</a:t>
            </a:r>
            <a:endParaRPr lang="en-US" sz="3240" b="1">
              <a:solidFill>
                <a:srgbClr val="FFFFFF"/>
              </a:solidFill>
              <a:latin typeface="Montserrat Bold" panose="00000800000000000000"/>
              <a:ea typeface="Montserrat Bold" panose="00000800000000000000"/>
              <a:cs typeface="Montserrat Bold" panose="00000800000000000000"/>
              <a:sym typeface="Montserrat Bold" panose="00000800000000000000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17367864" y="1100865"/>
            <a:ext cx="399158" cy="63290"/>
            <a:chOff x="0" y="0"/>
            <a:chExt cx="105128" cy="1666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5128" cy="16669"/>
            </a:xfrm>
            <a:custGeom>
              <a:avLst/>
              <a:gdLst/>
              <a:ahLst/>
              <a:cxnLst/>
              <a:rect l="l" t="t" r="r" b="b"/>
              <a:pathLst>
                <a:path w="105128" h="16669">
                  <a:moveTo>
                    <a:pt x="0" y="0"/>
                  </a:moveTo>
                  <a:lnTo>
                    <a:pt x="105128" y="0"/>
                  </a:lnTo>
                  <a:lnTo>
                    <a:pt x="105128" y="16669"/>
                  </a:lnTo>
                  <a:lnTo>
                    <a:pt x="0" y="16669"/>
                  </a:lnTo>
                  <a:close/>
                </a:path>
              </a:pathLst>
            </a:custGeom>
            <a:gradFill rotWithShape="1">
              <a:gsLst>
                <a:gs pos="0">
                  <a:srgbClr val="006CCD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05128" cy="547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00"/>
                </a:lnSpc>
              </a:pPr>
            </a:p>
          </p:txBody>
        </p:sp>
      </p:grpSp>
      <p:grpSp>
        <p:nvGrpSpPr>
          <p:cNvPr id="6" name="Group 6"/>
          <p:cNvGrpSpPr/>
          <p:nvPr/>
        </p:nvGrpSpPr>
        <p:grpSpPr>
          <a:xfrm rot="0">
            <a:off x="17367864" y="1243254"/>
            <a:ext cx="399158" cy="63290"/>
            <a:chOff x="0" y="0"/>
            <a:chExt cx="105128" cy="1666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05128" cy="16669"/>
            </a:xfrm>
            <a:custGeom>
              <a:avLst/>
              <a:gdLst/>
              <a:ahLst/>
              <a:cxnLst/>
              <a:rect l="l" t="t" r="r" b="b"/>
              <a:pathLst>
                <a:path w="105128" h="16669">
                  <a:moveTo>
                    <a:pt x="0" y="0"/>
                  </a:moveTo>
                  <a:lnTo>
                    <a:pt x="105128" y="0"/>
                  </a:lnTo>
                  <a:lnTo>
                    <a:pt x="105128" y="16669"/>
                  </a:lnTo>
                  <a:lnTo>
                    <a:pt x="0" y="16669"/>
                  </a:lnTo>
                  <a:close/>
                </a:path>
              </a:pathLst>
            </a:custGeom>
            <a:gradFill rotWithShape="1">
              <a:gsLst>
                <a:gs pos="0">
                  <a:srgbClr val="006CCD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05128" cy="547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00"/>
                </a:lnSpc>
              </a:pP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636112" y="4270299"/>
            <a:ext cx="15910358" cy="5979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00"/>
              </a:lnSpc>
            </a:pPr>
            <a:r>
              <a:rPr lang="en-US" sz="307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Diffusion models require precise control over the noise schedule to ensure smooth denoising.</a:t>
            </a:r>
            <a:endParaRPr lang="en-US" sz="3070">
              <a:solidFill>
                <a:srgbClr val="000000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algn="l">
              <a:lnSpc>
                <a:spcPts val="4300"/>
              </a:lnSpc>
            </a:pPr>
          </a:p>
          <a:p>
            <a:pPr algn="l">
              <a:lnSpc>
                <a:spcPts val="4300"/>
              </a:lnSpc>
            </a:pPr>
          </a:p>
          <a:p>
            <a:pPr algn="l">
              <a:lnSpc>
                <a:spcPts val="4300"/>
              </a:lnSpc>
            </a:pPr>
          </a:p>
          <a:p>
            <a:pPr algn="l">
              <a:lnSpc>
                <a:spcPts val="4300"/>
              </a:lnSpc>
            </a:pPr>
          </a:p>
          <a:p>
            <a:pPr algn="l">
              <a:lnSpc>
                <a:spcPts val="4300"/>
              </a:lnSpc>
            </a:pPr>
          </a:p>
          <a:p>
            <a:pPr algn="l">
              <a:lnSpc>
                <a:spcPts val="4300"/>
              </a:lnSpc>
            </a:pPr>
            <a:r>
              <a:rPr lang="en-US" sz="307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Role of the Scheduler:</a:t>
            </a:r>
            <a:endParaRPr lang="en-US" sz="3070">
              <a:solidFill>
                <a:srgbClr val="000000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algn="l">
              <a:lnSpc>
                <a:spcPts val="4300"/>
              </a:lnSpc>
            </a:pPr>
          </a:p>
          <a:p>
            <a:pPr marL="662940" lvl="1" indent="-331470" algn="l">
              <a:lnSpc>
                <a:spcPts val="4300"/>
              </a:lnSpc>
              <a:buFont typeface="Arial" panose="020B0604020202020204"/>
              <a:buChar char="•"/>
            </a:pPr>
            <a:r>
              <a:rPr lang="en-US" sz="307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Determines how fast noise is removed.</a:t>
            </a:r>
            <a:endParaRPr lang="en-US" sz="3070">
              <a:solidFill>
                <a:srgbClr val="000000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662940" lvl="1" indent="-331470" algn="l">
              <a:lnSpc>
                <a:spcPts val="4300"/>
              </a:lnSpc>
              <a:buFont typeface="Arial" panose="020B0604020202020204"/>
              <a:buChar char="•"/>
            </a:pPr>
            <a:r>
              <a:rPr lang="en-US" sz="307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Affects the quality and diversity of generated images.</a:t>
            </a:r>
            <a:endParaRPr lang="en-US" sz="3070">
              <a:solidFill>
                <a:srgbClr val="000000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10" name="Freeform 10"/>
          <p:cNvSpPr/>
          <p:nvPr/>
        </p:nvSpPr>
        <p:spPr>
          <a:xfrm>
            <a:off x="17259300" y="9056569"/>
            <a:ext cx="403461" cy="403461"/>
          </a:xfrm>
          <a:custGeom>
            <a:avLst/>
            <a:gdLst/>
            <a:ahLst/>
            <a:cxnLst/>
            <a:rect l="l" t="t" r="r" b="b"/>
            <a:pathLst>
              <a:path w="403461" h="403461">
                <a:moveTo>
                  <a:pt x="0" y="0"/>
                </a:moveTo>
                <a:lnTo>
                  <a:pt x="403461" y="0"/>
                </a:lnTo>
                <a:lnTo>
                  <a:pt x="403461" y="403462"/>
                </a:lnTo>
                <a:lnTo>
                  <a:pt x="0" y="4034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1" name="AutoShape 11"/>
          <p:cNvSpPr/>
          <p:nvPr/>
        </p:nvSpPr>
        <p:spPr>
          <a:xfrm>
            <a:off x="-550598" y="1717649"/>
            <a:ext cx="19996945" cy="0"/>
          </a:xfrm>
          <a:prstGeom prst="line">
            <a:avLst/>
          </a:prstGeom>
          <a:ln w="38100" cap="flat">
            <a:gradFill>
              <a:gsLst>
                <a:gs pos="0">
                  <a:srgbClr val="006CCD">
                    <a:alpha val="0"/>
                  </a:srgbClr>
                </a:gs>
                <a:gs pos="50000">
                  <a:srgbClr val="3E67C8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</p:sp>
      <p:sp>
        <p:nvSpPr>
          <p:cNvPr id="12" name="Freeform 12"/>
          <p:cNvSpPr/>
          <p:nvPr/>
        </p:nvSpPr>
        <p:spPr>
          <a:xfrm>
            <a:off x="552801" y="147894"/>
            <a:ext cx="2616259" cy="1569755"/>
          </a:xfrm>
          <a:custGeom>
            <a:avLst/>
            <a:gdLst/>
            <a:ahLst/>
            <a:cxnLst/>
            <a:rect l="l" t="t" r="r" b="b"/>
            <a:pathLst>
              <a:path w="2616259" h="1569755">
                <a:moveTo>
                  <a:pt x="0" y="0"/>
                </a:moveTo>
                <a:lnTo>
                  <a:pt x="2616259" y="0"/>
                </a:lnTo>
                <a:lnTo>
                  <a:pt x="2616259" y="1569755"/>
                </a:lnTo>
                <a:lnTo>
                  <a:pt x="0" y="156975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13" name="Group 13"/>
          <p:cNvGrpSpPr/>
          <p:nvPr/>
        </p:nvGrpSpPr>
        <p:grpSpPr>
          <a:xfrm rot="0">
            <a:off x="1348942" y="3511304"/>
            <a:ext cx="15562521" cy="778045"/>
            <a:chOff x="0" y="0"/>
            <a:chExt cx="3164396" cy="158203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3164396" cy="158203"/>
            </a:xfrm>
            <a:custGeom>
              <a:avLst/>
              <a:gdLst/>
              <a:ahLst/>
              <a:cxnLst/>
              <a:rect l="l" t="t" r="r" b="b"/>
              <a:pathLst>
                <a:path w="3164396" h="158203">
                  <a:moveTo>
                    <a:pt x="0" y="0"/>
                  </a:moveTo>
                  <a:lnTo>
                    <a:pt x="3164396" y="0"/>
                  </a:lnTo>
                  <a:lnTo>
                    <a:pt x="3164396" y="158203"/>
                  </a:lnTo>
                  <a:lnTo>
                    <a:pt x="0" y="158203"/>
                  </a:lnTo>
                  <a:close/>
                </a:path>
              </a:pathLst>
            </a:custGeom>
            <a:gradFill rotWithShape="1">
              <a:gsLst>
                <a:gs pos="0">
                  <a:srgbClr val="006CCD">
                    <a:alpha val="100000"/>
                  </a:srgbClr>
                </a:gs>
                <a:gs pos="100000">
                  <a:srgbClr val="BF5EA4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3164396" cy="196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00"/>
                </a:lnSpc>
              </a:pPr>
            </a:p>
          </p:txBody>
        </p:sp>
      </p:grpSp>
      <p:sp>
        <p:nvSpPr>
          <p:cNvPr id="16" name="Freeform 16"/>
          <p:cNvSpPr/>
          <p:nvPr/>
        </p:nvSpPr>
        <p:spPr>
          <a:xfrm>
            <a:off x="6415365" y="4898949"/>
            <a:ext cx="11850124" cy="4024270"/>
          </a:xfrm>
          <a:custGeom>
            <a:avLst/>
            <a:gdLst/>
            <a:ahLst/>
            <a:cxnLst/>
            <a:rect l="l" t="t" r="r" b="b"/>
            <a:pathLst>
              <a:path w="11850124" h="4024270">
                <a:moveTo>
                  <a:pt x="0" y="0"/>
                </a:moveTo>
                <a:lnTo>
                  <a:pt x="11850124" y="0"/>
                </a:lnTo>
                <a:lnTo>
                  <a:pt x="11850124" y="4024270"/>
                </a:lnTo>
                <a:lnTo>
                  <a:pt x="0" y="402427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957214" y="1985985"/>
            <a:ext cx="17703056" cy="7857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05"/>
              </a:lnSpc>
            </a:pPr>
            <a:r>
              <a:rPr lang="en-US" sz="6410" b="1">
                <a:solidFill>
                  <a:srgbClr val="3E67C8"/>
                </a:solidFill>
                <a:latin typeface="Montserrat Ultra-Bold" panose="00000900000000000000"/>
                <a:ea typeface="Montserrat Ultra-Bold" panose="00000900000000000000"/>
                <a:cs typeface="Montserrat Ultra-Bold" panose="00000900000000000000"/>
                <a:sym typeface="Montserrat Ultra-Bold" panose="00000900000000000000"/>
              </a:rPr>
              <a:t>Stable Diffusion Model</a:t>
            </a:r>
            <a:endParaRPr lang="en-US" sz="6410" b="1">
              <a:solidFill>
                <a:srgbClr val="3E67C8"/>
              </a:solidFill>
              <a:latin typeface="Montserrat Ultra-Bold" panose="00000900000000000000"/>
              <a:ea typeface="Montserrat Ultra-Bold" panose="00000900000000000000"/>
              <a:cs typeface="Montserrat Ultra-Bold" panose="00000900000000000000"/>
              <a:sym typeface="Montserrat Ultra-Bold" panose="00000900000000000000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3776225" y="2659564"/>
            <a:ext cx="14261461" cy="758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525"/>
              </a:lnSpc>
            </a:pPr>
            <a:r>
              <a:rPr lang="en-US" sz="6210">
                <a:solidFill>
                  <a:srgbClr val="3E67C8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Components of Stable Diffusion</a:t>
            </a:r>
            <a:endParaRPr lang="en-US" sz="6210">
              <a:solidFill>
                <a:srgbClr val="3E67C8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607537" y="3643995"/>
            <a:ext cx="14939661" cy="4991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80"/>
              </a:lnSpc>
            </a:pPr>
            <a:r>
              <a:rPr lang="en-US" sz="3240" b="1">
                <a:solidFill>
                  <a:srgbClr val="FFFFFF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4. Scheduler – Controlling the Noise Levels</a:t>
            </a:r>
            <a:endParaRPr lang="en-US" sz="3240" b="1">
              <a:solidFill>
                <a:srgbClr val="FFFFFF"/>
              </a:solidFill>
              <a:latin typeface="Montserrat Bold" panose="00000800000000000000"/>
              <a:ea typeface="Montserrat Bold" panose="00000800000000000000"/>
              <a:cs typeface="Montserrat Bold" panose="00000800000000000000"/>
              <a:sym typeface="Montserrat Bold" panose="00000800000000000000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17367864" y="1100865"/>
            <a:ext cx="399158" cy="63290"/>
            <a:chOff x="0" y="0"/>
            <a:chExt cx="105128" cy="1666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5128" cy="16669"/>
            </a:xfrm>
            <a:custGeom>
              <a:avLst/>
              <a:gdLst/>
              <a:ahLst/>
              <a:cxnLst/>
              <a:rect l="l" t="t" r="r" b="b"/>
              <a:pathLst>
                <a:path w="105128" h="16669">
                  <a:moveTo>
                    <a:pt x="0" y="0"/>
                  </a:moveTo>
                  <a:lnTo>
                    <a:pt x="105128" y="0"/>
                  </a:lnTo>
                  <a:lnTo>
                    <a:pt x="105128" y="16669"/>
                  </a:lnTo>
                  <a:lnTo>
                    <a:pt x="0" y="16669"/>
                  </a:lnTo>
                  <a:close/>
                </a:path>
              </a:pathLst>
            </a:custGeom>
            <a:gradFill rotWithShape="1">
              <a:gsLst>
                <a:gs pos="0">
                  <a:srgbClr val="006CCD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05128" cy="547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00"/>
                </a:lnSpc>
              </a:pPr>
            </a:p>
          </p:txBody>
        </p:sp>
      </p:grpSp>
      <p:grpSp>
        <p:nvGrpSpPr>
          <p:cNvPr id="6" name="Group 6"/>
          <p:cNvGrpSpPr/>
          <p:nvPr/>
        </p:nvGrpSpPr>
        <p:grpSpPr>
          <a:xfrm rot="0">
            <a:off x="17367864" y="1243254"/>
            <a:ext cx="399158" cy="63290"/>
            <a:chOff x="0" y="0"/>
            <a:chExt cx="105128" cy="1666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05128" cy="16669"/>
            </a:xfrm>
            <a:custGeom>
              <a:avLst/>
              <a:gdLst/>
              <a:ahLst/>
              <a:cxnLst/>
              <a:rect l="l" t="t" r="r" b="b"/>
              <a:pathLst>
                <a:path w="105128" h="16669">
                  <a:moveTo>
                    <a:pt x="0" y="0"/>
                  </a:moveTo>
                  <a:lnTo>
                    <a:pt x="105128" y="0"/>
                  </a:lnTo>
                  <a:lnTo>
                    <a:pt x="105128" y="16669"/>
                  </a:lnTo>
                  <a:lnTo>
                    <a:pt x="0" y="16669"/>
                  </a:lnTo>
                  <a:close/>
                </a:path>
              </a:pathLst>
            </a:custGeom>
            <a:gradFill rotWithShape="1">
              <a:gsLst>
                <a:gs pos="0">
                  <a:srgbClr val="006CCD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05128" cy="547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00"/>
                </a:lnSpc>
              </a:pPr>
            </a:p>
          </p:txBody>
        </p:sp>
      </p:grpSp>
      <p:sp>
        <p:nvSpPr>
          <p:cNvPr id="9" name="Freeform 9"/>
          <p:cNvSpPr/>
          <p:nvPr/>
        </p:nvSpPr>
        <p:spPr>
          <a:xfrm>
            <a:off x="17259300" y="9056569"/>
            <a:ext cx="403461" cy="403461"/>
          </a:xfrm>
          <a:custGeom>
            <a:avLst/>
            <a:gdLst/>
            <a:ahLst/>
            <a:cxnLst/>
            <a:rect l="l" t="t" r="r" b="b"/>
            <a:pathLst>
              <a:path w="403461" h="403461">
                <a:moveTo>
                  <a:pt x="0" y="0"/>
                </a:moveTo>
                <a:lnTo>
                  <a:pt x="403461" y="0"/>
                </a:lnTo>
                <a:lnTo>
                  <a:pt x="403461" y="403462"/>
                </a:lnTo>
                <a:lnTo>
                  <a:pt x="0" y="4034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AutoShape 10"/>
          <p:cNvSpPr/>
          <p:nvPr/>
        </p:nvSpPr>
        <p:spPr>
          <a:xfrm>
            <a:off x="-550598" y="1717649"/>
            <a:ext cx="19996945" cy="0"/>
          </a:xfrm>
          <a:prstGeom prst="line">
            <a:avLst/>
          </a:prstGeom>
          <a:ln w="38100" cap="flat">
            <a:gradFill>
              <a:gsLst>
                <a:gs pos="0">
                  <a:srgbClr val="006CCD">
                    <a:alpha val="0"/>
                  </a:srgbClr>
                </a:gs>
                <a:gs pos="50000">
                  <a:srgbClr val="3E67C8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</p:sp>
      <p:sp>
        <p:nvSpPr>
          <p:cNvPr id="11" name="Freeform 11"/>
          <p:cNvSpPr/>
          <p:nvPr/>
        </p:nvSpPr>
        <p:spPr>
          <a:xfrm>
            <a:off x="552801" y="147894"/>
            <a:ext cx="2616259" cy="1569755"/>
          </a:xfrm>
          <a:custGeom>
            <a:avLst/>
            <a:gdLst/>
            <a:ahLst/>
            <a:cxnLst/>
            <a:rect l="l" t="t" r="r" b="b"/>
            <a:pathLst>
              <a:path w="2616259" h="1569755">
                <a:moveTo>
                  <a:pt x="0" y="0"/>
                </a:moveTo>
                <a:lnTo>
                  <a:pt x="2616259" y="0"/>
                </a:lnTo>
                <a:lnTo>
                  <a:pt x="2616259" y="1569755"/>
                </a:lnTo>
                <a:lnTo>
                  <a:pt x="0" y="156975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12" name="Group 12"/>
          <p:cNvGrpSpPr/>
          <p:nvPr/>
        </p:nvGrpSpPr>
        <p:grpSpPr>
          <a:xfrm rot="0">
            <a:off x="1348942" y="3511304"/>
            <a:ext cx="15562521" cy="778045"/>
            <a:chOff x="0" y="0"/>
            <a:chExt cx="3164396" cy="15820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164396" cy="158203"/>
            </a:xfrm>
            <a:custGeom>
              <a:avLst/>
              <a:gdLst/>
              <a:ahLst/>
              <a:cxnLst/>
              <a:rect l="l" t="t" r="r" b="b"/>
              <a:pathLst>
                <a:path w="3164396" h="158203">
                  <a:moveTo>
                    <a:pt x="0" y="0"/>
                  </a:moveTo>
                  <a:lnTo>
                    <a:pt x="3164396" y="0"/>
                  </a:lnTo>
                  <a:lnTo>
                    <a:pt x="3164396" y="158203"/>
                  </a:lnTo>
                  <a:lnTo>
                    <a:pt x="0" y="158203"/>
                  </a:lnTo>
                  <a:close/>
                </a:path>
              </a:pathLst>
            </a:custGeom>
            <a:gradFill rotWithShape="1">
              <a:gsLst>
                <a:gs pos="0">
                  <a:srgbClr val="006CCD">
                    <a:alpha val="100000"/>
                  </a:srgbClr>
                </a:gs>
                <a:gs pos="100000">
                  <a:srgbClr val="BF5EA4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3164396" cy="196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00"/>
                </a:lnSpc>
              </a:pPr>
            </a:p>
          </p:txBody>
        </p:sp>
      </p:grpSp>
      <p:sp>
        <p:nvSpPr>
          <p:cNvPr id="15" name="Freeform 15"/>
          <p:cNvSpPr/>
          <p:nvPr/>
        </p:nvSpPr>
        <p:spPr>
          <a:xfrm>
            <a:off x="1028700" y="5623171"/>
            <a:ext cx="15882764" cy="3176553"/>
          </a:xfrm>
          <a:custGeom>
            <a:avLst/>
            <a:gdLst/>
            <a:ahLst/>
            <a:cxnLst/>
            <a:rect l="l" t="t" r="r" b="b"/>
            <a:pathLst>
              <a:path w="15882764" h="3176553">
                <a:moveTo>
                  <a:pt x="0" y="0"/>
                </a:moveTo>
                <a:lnTo>
                  <a:pt x="15882764" y="0"/>
                </a:lnTo>
                <a:lnTo>
                  <a:pt x="15882764" y="3176553"/>
                </a:lnTo>
                <a:lnTo>
                  <a:pt x="0" y="317655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957214" y="1985985"/>
            <a:ext cx="17703056" cy="7857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05"/>
              </a:lnSpc>
            </a:pPr>
            <a:r>
              <a:rPr lang="en-US" sz="6410" b="1">
                <a:solidFill>
                  <a:srgbClr val="3E67C8"/>
                </a:solidFill>
                <a:latin typeface="Montserrat Ultra-Bold" panose="00000900000000000000"/>
                <a:ea typeface="Montserrat Ultra-Bold" panose="00000900000000000000"/>
                <a:cs typeface="Montserrat Ultra-Bold" panose="00000900000000000000"/>
                <a:sym typeface="Montserrat Ultra-Bold" panose="00000900000000000000"/>
              </a:rPr>
              <a:t>Stable Diffusion Model</a:t>
            </a:r>
            <a:endParaRPr lang="en-US" sz="6410" b="1">
              <a:solidFill>
                <a:srgbClr val="3E67C8"/>
              </a:solidFill>
              <a:latin typeface="Montserrat Ultra-Bold" panose="00000900000000000000"/>
              <a:ea typeface="Montserrat Ultra-Bold" panose="00000900000000000000"/>
              <a:cs typeface="Montserrat Ultra-Bold" panose="00000900000000000000"/>
              <a:sym typeface="Montserrat Ultra-Bold" panose="00000900000000000000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3776225" y="2659564"/>
            <a:ext cx="14261461" cy="758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525"/>
              </a:lnSpc>
            </a:pPr>
            <a:r>
              <a:rPr lang="en-US" sz="6210">
                <a:solidFill>
                  <a:srgbClr val="3E67C8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Components of Stable Diffusion</a:t>
            </a:r>
            <a:endParaRPr lang="en-US" sz="6210">
              <a:solidFill>
                <a:srgbClr val="3E67C8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607537" y="3643995"/>
            <a:ext cx="14939661" cy="4991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80"/>
              </a:lnSpc>
            </a:pPr>
            <a:r>
              <a:rPr lang="en-US" sz="3240" b="1">
                <a:solidFill>
                  <a:srgbClr val="FFFFFF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4. Scheduler – Controlling the Noise Levels</a:t>
            </a:r>
            <a:endParaRPr lang="en-US" sz="3240" b="1">
              <a:solidFill>
                <a:srgbClr val="FFFFFF"/>
              </a:solidFill>
              <a:latin typeface="Montserrat Bold" panose="00000800000000000000"/>
              <a:ea typeface="Montserrat Bold" panose="00000800000000000000"/>
              <a:cs typeface="Montserrat Bold" panose="00000800000000000000"/>
              <a:sym typeface="Montserrat Bold" panose="00000800000000000000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17367864" y="1100865"/>
            <a:ext cx="399158" cy="63290"/>
            <a:chOff x="0" y="0"/>
            <a:chExt cx="105128" cy="1666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5128" cy="16669"/>
            </a:xfrm>
            <a:custGeom>
              <a:avLst/>
              <a:gdLst/>
              <a:ahLst/>
              <a:cxnLst/>
              <a:rect l="l" t="t" r="r" b="b"/>
              <a:pathLst>
                <a:path w="105128" h="16669">
                  <a:moveTo>
                    <a:pt x="0" y="0"/>
                  </a:moveTo>
                  <a:lnTo>
                    <a:pt x="105128" y="0"/>
                  </a:lnTo>
                  <a:lnTo>
                    <a:pt x="105128" y="16669"/>
                  </a:lnTo>
                  <a:lnTo>
                    <a:pt x="0" y="16669"/>
                  </a:lnTo>
                  <a:close/>
                </a:path>
              </a:pathLst>
            </a:custGeom>
            <a:gradFill rotWithShape="1">
              <a:gsLst>
                <a:gs pos="0">
                  <a:srgbClr val="006CCD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05128" cy="547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00"/>
                </a:lnSpc>
              </a:pPr>
            </a:p>
          </p:txBody>
        </p:sp>
      </p:grpSp>
      <p:grpSp>
        <p:nvGrpSpPr>
          <p:cNvPr id="6" name="Group 6"/>
          <p:cNvGrpSpPr/>
          <p:nvPr/>
        </p:nvGrpSpPr>
        <p:grpSpPr>
          <a:xfrm rot="0">
            <a:off x="17367864" y="1243254"/>
            <a:ext cx="399158" cy="63290"/>
            <a:chOff x="0" y="0"/>
            <a:chExt cx="105128" cy="1666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05128" cy="16669"/>
            </a:xfrm>
            <a:custGeom>
              <a:avLst/>
              <a:gdLst/>
              <a:ahLst/>
              <a:cxnLst/>
              <a:rect l="l" t="t" r="r" b="b"/>
              <a:pathLst>
                <a:path w="105128" h="16669">
                  <a:moveTo>
                    <a:pt x="0" y="0"/>
                  </a:moveTo>
                  <a:lnTo>
                    <a:pt x="105128" y="0"/>
                  </a:lnTo>
                  <a:lnTo>
                    <a:pt x="105128" y="16669"/>
                  </a:lnTo>
                  <a:lnTo>
                    <a:pt x="0" y="16669"/>
                  </a:lnTo>
                  <a:close/>
                </a:path>
              </a:pathLst>
            </a:custGeom>
            <a:gradFill rotWithShape="1">
              <a:gsLst>
                <a:gs pos="0">
                  <a:srgbClr val="006CCD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05128" cy="547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00"/>
                </a:lnSpc>
              </a:pPr>
            </a:p>
          </p:txBody>
        </p:sp>
      </p:grpSp>
      <p:sp>
        <p:nvSpPr>
          <p:cNvPr id="9" name="Freeform 9"/>
          <p:cNvSpPr/>
          <p:nvPr/>
        </p:nvSpPr>
        <p:spPr>
          <a:xfrm>
            <a:off x="17259300" y="9056569"/>
            <a:ext cx="403461" cy="403461"/>
          </a:xfrm>
          <a:custGeom>
            <a:avLst/>
            <a:gdLst/>
            <a:ahLst/>
            <a:cxnLst/>
            <a:rect l="l" t="t" r="r" b="b"/>
            <a:pathLst>
              <a:path w="403461" h="403461">
                <a:moveTo>
                  <a:pt x="0" y="0"/>
                </a:moveTo>
                <a:lnTo>
                  <a:pt x="403461" y="0"/>
                </a:lnTo>
                <a:lnTo>
                  <a:pt x="403461" y="403462"/>
                </a:lnTo>
                <a:lnTo>
                  <a:pt x="0" y="4034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AutoShape 10"/>
          <p:cNvSpPr/>
          <p:nvPr/>
        </p:nvSpPr>
        <p:spPr>
          <a:xfrm>
            <a:off x="-550598" y="1717649"/>
            <a:ext cx="19996945" cy="0"/>
          </a:xfrm>
          <a:prstGeom prst="line">
            <a:avLst/>
          </a:prstGeom>
          <a:ln w="38100" cap="flat">
            <a:gradFill>
              <a:gsLst>
                <a:gs pos="0">
                  <a:srgbClr val="006CCD">
                    <a:alpha val="0"/>
                  </a:srgbClr>
                </a:gs>
                <a:gs pos="50000">
                  <a:srgbClr val="3E67C8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</p:sp>
      <p:sp>
        <p:nvSpPr>
          <p:cNvPr id="11" name="Freeform 11"/>
          <p:cNvSpPr/>
          <p:nvPr/>
        </p:nvSpPr>
        <p:spPr>
          <a:xfrm>
            <a:off x="552801" y="147894"/>
            <a:ext cx="2616259" cy="1569755"/>
          </a:xfrm>
          <a:custGeom>
            <a:avLst/>
            <a:gdLst/>
            <a:ahLst/>
            <a:cxnLst/>
            <a:rect l="l" t="t" r="r" b="b"/>
            <a:pathLst>
              <a:path w="2616259" h="1569755">
                <a:moveTo>
                  <a:pt x="0" y="0"/>
                </a:moveTo>
                <a:lnTo>
                  <a:pt x="2616259" y="0"/>
                </a:lnTo>
                <a:lnTo>
                  <a:pt x="2616259" y="1569755"/>
                </a:lnTo>
                <a:lnTo>
                  <a:pt x="0" y="156975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860931" y="3418435"/>
            <a:ext cx="13323210" cy="6770613"/>
          </a:xfrm>
          <a:custGeom>
            <a:avLst/>
            <a:gdLst/>
            <a:ahLst/>
            <a:cxnLst/>
            <a:rect l="l" t="t" r="r" b="b"/>
            <a:pathLst>
              <a:path w="13323210" h="6770613">
                <a:moveTo>
                  <a:pt x="0" y="0"/>
                </a:moveTo>
                <a:lnTo>
                  <a:pt x="13323210" y="0"/>
                </a:lnTo>
                <a:lnTo>
                  <a:pt x="13323210" y="6770613"/>
                </a:lnTo>
                <a:lnTo>
                  <a:pt x="0" y="677061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957214" y="1985985"/>
            <a:ext cx="17703056" cy="7857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05"/>
              </a:lnSpc>
            </a:pPr>
            <a:r>
              <a:rPr lang="en-US" sz="6410" b="1">
                <a:solidFill>
                  <a:srgbClr val="3E67C8"/>
                </a:solidFill>
                <a:latin typeface="Montserrat Ultra-Bold" panose="00000900000000000000"/>
                <a:ea typeface="Montserrat Ultra-Bold" panose="00000900000000000000"/>
                <a:cs typeface="Montserrat Ultra-Bold" panose="00000900000000000000"/>
                <a:sym typeface="Montserrat Ultra-Bold" panose="00000900000000000000"/>
              </a:rPr>
              <a:t>Stable Diffusion Model</a:t>
            </a:r>
            <a:endParaRPr lang="en-US" sz="6410" b="1">
              <a:solidFill>
                <a:srgbClr val="3E67C8"/>
              </a:solidFill>
              <a:latin typeface="Montserrat Ultra-Bold" panose="00000900000000000000"/>
              <a:ea typeface="Montserrat Ultra-Bold" panose="00000900000000000000"/>
              <a:cs typeface="Montserrat Ultra-Bold" panose="00000900000000000000"/>
              <a:sym typeface="Montserrat Ultra-Bold" panose="00000900000000000000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3776225" y="2659564"/>
            <a:ext cx="14261461" cy="758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525"/>
              </a:lnSpc>
            </a:pPr>
            <a:r>
              <a:rPr lang="en-US" sz="6210">
                <a:solidFill>
                  <a:srgbClr val="3E67C8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Exemple</a:t>
            </a:r>
            <a:endParaRPr lang="en-US" sz="6210">
              <a:solidFill>
                <a:srgbClr val="3E67C8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17367864" y="1100865"/>
            <a:ext cx="399158" cy="63290"/>
            <a:chOff x="0" y="0"/>
            <a:chExt cx="105128" cy="1666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5128" cy="16669"/>
            </a:xfrm>
            <a:custGeom>
              <a:avLst/>
              <a:gdLst/>
              <a:ahLst/>
              <a:cxnLst/>
              <a:rect l="l" t="t" r="r" b="b"/>
              <a:pathLst>
                <a:path w="105128" h="16669">
                  <a:moveTo>
                    <a:pt x="0" y="0"/>
                  </a:moveTo>
                  <a:lnTo>
                    <a:pt x="105128" y="0"/>
                  </a:lnTo>
                  <a:lnTo>
                    <a:pt x="105128" y="16669"/>
                  </a:lnTo>
                  <a:lnTo>
                    <a:pt x="0" y="16669"/>
                  </a:lnTo>
                  <a:close/>
                </a:path>
              </a:pathLst>
            </a:custGeom>
            <a:gradFill rotWithShape="1">
              <a:gsLst>
                <a:gs pos="0">
                  <a:srgbClr val="006CCD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05128" cy="547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00"/>
                </a:lnSpc>
              </a:pPr>
            </a:p>
          </p:txBody>
        </p:sp>
      </p:grpSp>
      <p:grpSp>
        <p:nvGrpSpPr>
          <p:cNvPr id="6" name="Group 6"/>
          <p:cNvGrpSpPr/>
          <p:nvPr/>
        </p:nvGrpSpPr>
        <p:grpSpPr>
          <a:xfrm rot="0">
            <a:off x="17367864" y="1243254"/>
            <a:ext cx="399158" cy="63290"/>
            <a:chOff x="0" y="0"/>
            <a:chExt cx="105128" cy="1666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05128" cy="16669"/>
            </a:xfrm>
            <a:custGeom>
              <a:avLst/>
              <a:gdLst/>
              <a:ahLst/>
              <a:cxnLst/>
              <a:rect l="l" t="t" r="r" b="b"/>
              <a:pathLst>
                <a:path w="105128" h="16669">
                  <a:moveTo>
                    <a:pt x="0" y="0"/>
                  </a:moveTo>
                  <a:lnTo>
                    <a:pt x="105128" y="0"/>
                  </a:lnTo>
                  <a:lnTo>
                    <a:pt x="105128" y="16669"/>
                  </a:lnTo>
                  <a:lnTo>
                    <a:pt x="0" y="16669"/>
                  </a:lnTo>
                  <a:close/>
                </a:path>
              </a:pathLst>
            </a:custGeom>
            <a:gradFill rotWithShape="1">
              <a:gsLst>
                <a:gs pos="0">
                  <a:srgbClr val="006CCD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05128" cy="547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00"/>
                </a:lnSpc>
              </a:pP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636112" y="4298874"/>
            <a:ext cx="15910358" cy="5436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00"/>
              </a:lnSpc>
            </a:pPr>
            <a:r>
              <a:rPr lang="en-US" sz="3070" b="1">
                <a:solidFill>
                  <a:srgbClr val="000000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1. Efficiency</a:t>
            </a:r>
            <a:endParaRPr lang="en-US" sz="3070" b="1">
              <a:solidFill>
                <a:srgbClr val="000000"/>
              </a:solidFill>
              <a:latin typeface="Poppins Bold" panose="00000800000000000000"/>
              <a:ea typeface="Poppins Bold" panose="00000800000000000000"/>
              <a:cs typeface="Poppins Bold" panose="00000800000000000000"/>
              <a:sym typeface="Poppins Bold" panose="00000800000000000000"/>
            </a:endParaRPr>
          </a:p>
          <a:p>
            <a:pPr marL="662940" lvl="1" indent="-331470" algn="l">
              <a:lnSpc>
                <a:spcPts val="4300"/>
              </a:lnSpc>
              <a:buFont typeface="Arial" panose="020B0604020202020204"/>
              <a:buChar char="•"/>
            </a:pPr>
            <a:r>
              <a:rPr lang="en-US" sz="307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Performs d</a:t>
            </a:r>
            <a:r>
              <a:rPr lang="en-US" sz="307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iffusion in latent space instead of pixel space, making it faster and less memory-intensive.</a:t>
            </a:r>
            <a:endParaRPr lang="en-US" sz="3070">
              <a:solidFill>
                <a:srgbClr val="000000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algn="l">
              <a:lnSpc>
                <a:spcPts val="4300"/>
              </a:lnSpc>
            </a:pPr>
            <a:r>
              <a:rPr lang="en-US" sz="3070" b="1">
                <a:solidFill>
                  <a:srgbClr val="000000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2. Text-to-Image Capabilities</a:t>
            </a:r>
            <a:endParaRPr lang="en-US" sz="3070" b="1">
              <a:solidFill>
                <a:srgbClr val="000000"/>
              </a:solidFill>
              <a:latin typeface="Poppins Bold" panose="00000800000000000000"/>
              <a:ea typeface="Poppins Bold" panose="00000800000000000000"/>
              <a:cs typeface="Poppins Bold" panose="00000800000000000000"/>
              <a:sym typeface="Poppins Bold" panose="00000800000000000000"/>
            </a:endParaRPr>
          </a:p>
          <a:p>
            <a:pPr marL="662940" lvl="1" indent="-331470" algn="l">
              <a:lnSpc>
                <a:spcPts val="4300"/>
              </a:lnSpc>
              <a:buFont typeface="Arial" panose="020B0604020202020204"/>
              <a:buChar char="•"/>
            </a:pPr>
            <a:r>
              <a:rPr lang="en-US" sz="307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Uses CLIP text encoders to allow precise image generation bas</a:t>
            </a:r>
            <a:r>
              <a:rPr lang="en-US" sz="307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ed on user prompts.</a:t>
            </a:r>
            <a:endParaRPr lang="en-US" sz="3070">
              <a:solidFill>
                <a:srgbClr val="000000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algn="l">
              <a:lnSpc>
                <a:spcPts val="4300"/>
              </a:lnSpc>
            </a:pPr>
            <a:r>
              <a:rPr lang="en-US" sz="3070" b="1">
                <a:solidFill>
                  <a:srgbClr val="000000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3. Open-Source &amp; Customizable</a:t>
            </a:r>
            <a:endParaRPr lang="en-US" sz="3070" b="1">
              <a:solidFill>
                <a:srgbClr val="000000"/>
              </a:solidFill>
              <a:latin typeface="Poppins Bold" panose="00000800000000000000"/>
              <a:ea typeface="Poppins Bold" panose="00000800000000000000"/>
              <a:cs typeface="Poppins Bold" panose="00000800000000000000"/>
              <a:sym typeface="Poppins Bold" panose="00000800000000000000"/>
            </a:endParaRPr>
          </a:p>
          <a:p>
            <a:pPr marL="662940" lvl="1" indent="-331470" algn="l">
              <a:lnSpc>
                <a:spcPts val="4300"/>
              </a:lnSpc>
              <a:buFont typeface="Arial" panose="020B0604020202020204"/>
              <a:buChar char="•"/>
            </a:pPr>
            <a:r>
              <a:rPr lang="en-US" sz="307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Unlike models like DALL·E, Stable Diffusion is open-source, allowing users to fine-tune it on custom datasets.</a:t>
            </a:r>
            <a:endParaRPr lang="en-US" sz="3070">
              <a:solidFill>
                <a:srgbClr val="000000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algn="l">
              <a:lnSpc>
                <a:spcPts val="4300"/>
              </a:lnSpc>
            </a:pPr>
          </a:p>
        </p:txBody>
      </p:sp>
      <p:sp>
        <p:nvSpPr>
          <p:cNvPr id="10" name="Freeform 10"/>
          <p:cNvSpPr/>
          <p:nvPr/>
        </p:nvSpPr>
        <p:spPr>
          <a:xfrm>
            <a:off x="17259300" y="9056569"/>
            <a:ext cx="403461" cy="403461"/>
          </a:xfrm>
          <a:custGeom>
            <a:avLst/>
            <a:gdLst/>
            <a:ahLst/>
            <a:cxnLst/>
            <a:rect l="l" t="t" r="r" b="b"/>
            <a:pathLst>
              <a:path w="403461" h="403461">
                <a:moveTo>
                  <a:pt x="0" y="0"/>
                </a:moveTo>
                <a:lnTo>
                  <a:pt x="403461" y="0"/>
                </a:lnTo>
                <a:lnTo>
                  <a:pt x="403461" y="403462"/>
                </a:lnTo>
                <a:lnTo>
                  <a:pt x="0" y="4034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1" name="AutoShape 11"/>
          <p:cNvSpPr/>
          <p:nvPr/>
        </p:nvSpPr>
        <p:spPr>
          <a:xfrm>
            <a:off x="-550598" y="1717649"/>
            <a:ext cx="19996945" cy="0"/>
          </a:xfrm>
          <a:prstGeom prst="line">
            <a:avLst/>
          </a:prstGeom>
          <a:ln w="38100" cap="flat">
            <a:gradFill>
              <a:gsLst>
                <a:gs pos="0">
                  <a:srgbClr val="006CCD">
                    <a:alpha val="0"/>
                  </a:srgbClr>
                </a:gs>
                <a:gs pos="50000">
                  <a:srgbClr val="3E67C8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</p:sp>
      <p:sp>
        <p:nvSpPr>
          <p:cNvPr id="12" name="Freeform 12"/>
          <p:cNvSpPr/>
          <p:nvPr/>
        </p:nvSpPr>
        <p:spPr>
          <a:xfrm>
            <a:off x="552801" y="147894"/>
            <a:ext cx="2616259" cy="1569755"/>
          </a:xfrm>
          <a:custGeom>
            <a:avLst/>
            <a:gdLst/>
            <a:ahLst/>
            <a:cxnLst/>
            <a:rect l="l" t="t" r="r" b="b"/>
            <a:pathLst>
              <a:path w="2616259" h="1569755">
                <a:moveTo>
                  <a:pt x="0" y="0"/>
                </a:moveTo>
                <a:lnTo>
                  <a:pt x="2616259" y="0"/>
                </a:lnTo>
                <a:lnTo>
                  <a:pt x="2616259" y="1569755"/>
                </a:lnTo>
                <a:lnTo>
                  <a:pt x="0" y="156975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13" name="Group 13"/>
          <p:cNvGrpSpPr/>
          <p:nvPr/>
        </p:nvGrpSpPr>
        <p:grpSpPr>
          <a:xfrm rot="0">
            <a:off x="1348942" y="3511304"/>
            <a:ext cx="15562521" cy="778045"/>
            <a:chOff x="0" y="0"/>
            <a:chExt cx="3164396" cy="158203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3164396" cy="158203"/>
            </a:xfrm>
            <a:custGeom>
              <a:avLst/>
              <a:gdLst/>
              <a:ahLst/>
              <a:cxnLst/>
              <a:rect l="l" t="t" r="r" b="b"/>
              <a:pathLst>
                <a:path w="3164396" h="158203">
                  <a:moveTo>
                    <a:pt x="0" y="0"/>
                  </a:moveTo>
                  <a:lnTo>
                    <a:pt x="3164396" y="0"/>
                  </a:lnTo>
                  <a:lnTo>
                    <a:pt x="3164396" y="158203"/>
                  </a:lnTo>
                  <a:lnTo>
                    <a:pt x="0" y="158203"/>
                  </a:lnTo>
                  <a:close/>
                </a:path>
              </a:pathLst>
            </a:custGeom>
            <a:gradFill rotWithShape="1">
              <a:gsLst>
                <a:gs pos="0">
                  <a:srgbClr val="006CCD">
                    <a:alpha val="100000"/>
                  </a:srgbClr>
                </a:gs>
                <a:gs pos="100000">
                  <a:srgbClr val="BF5EA4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3164396" cy="196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00"/>
                </a:lnSpc>
              </a:pPr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957214" y="1985985"/>
            <a:ext cx="17703056" cy="7857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05"/>
              </a:lnSpc>
            </a:pPr>
            <a:r>
              <a:rPr lang="en-US" sz="6410" b="1">
                <a:solidFill>
                  <a:srgbClr val="3E67C8"/>
                </a:solidFill>
                <a:latin typeface="Montserrat Ultra-Bold" panose="00000900000000000000"/>
                <a:ea typeface="Montserrat Ultra-Bold" panose="00000900000000000000"/>
                <a:cs typeface="Montserrat Ultra-Bold" panose="00000900000000000000"/>
                <a:sym typeface="Montserrat Ultra-Bold" panose="00000900000000000000"/>
              </a:rPr>
              <a:t>Stable Diffusion Model</a:t>
            </a:r>
            <a:endParaRPr lang="en-US" sz="6410" b="1">
              <a:solidFill>
                <a:srgbClr val="3E67C8"/>
              </a:solidFill>
              <a:latin typeface="Montserrat Ultra-Bold" panose="00000900000000000000"/>
              <a:ea typeface="Montserrat Ultra-Bold" panose="00000900000000000000"/>
              <a:cs typeface="Montserrat Ultra-Bold" panose="00000900000000000000"/>
              <a:sym typeface="Montserrat Ultra-Bold" panose="00000900000000000000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3776225" y="2659564"/>
            <a:ext cx="14261461" cy="758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525"/>
              </a:lnSpc>
            </a:pPr>
            <a:r>
              <a:rPr lang="en-US" sz="6210">
                <a:solidFill>
                  <a:srgbClr val="3E67C8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Advantages of Stable Diffusion</a:t>
            </a:r>
            <a:endParaRPr lang="en-US" sz="6210">
              <a:solidFill>
                <a:srgbClr val="3E67C8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607537" y="3643995"/>
            <a:ext cx="14939661" cy="4991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80"/>
              </a:lnSpc>
            </a:pPr>
            <a:r>
              <a:rPr lang="en-US" sz="3240" b="1">
                <a:solidFill>
                  <a:srgbClr val="FFFFFF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Advantages of Stable DiffusionNoise Levels</a:t>
            </a:r>
            <a:endParaRPr lang="en-US" sz="3240" b="1">
              <a:solidFill>
                <a:srgbClr val="FFFFFF"/>
              </a:solidFill>
              <a:latin typeface="Montserrat Bold" panose="00000800000000000000"/>
              <a:ea typeface="Montserrat Bold" panose="00000800000000000000"/>
              <a:cs typeface="Montserrat Bold" panose="00000800000000000000"/>
              <a:sym typeface="Montserrat Bold" panose="00000800000000000000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17367864" y="1100865"/>
            <a:ext cx="399158" cy="63290"/>
            <a:chOff x="0" y="0"/>
            <a:chExt cx="105128" cy="1666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5128" cy="16669"/>
            </a:xfrm>
            <a:custGeom>
              <a:avLst/>
              <a:gdLst/>
              <a:ahLst/>
              <a:cxnLst/>
              <a:rect l="l" t="t" r="r" b="b"/>
              <a:pathLst>
                <a:path w="105128" h="16669">
                  <a:moveTo>
                    <a:pt x="0" y="0"/>
                  </a:moveTo>
                  <a:lnTo>
                    <a:pt x="105128" y="0"/>
                  </a:lnTo>
                  <a:lnTo>
                    <a:pt x="105128" y="16669"/>
                  </a:lnTo>
                  <a:lnTo>
                    <a:pt x="0" y="16669"/>
                  </a:lnTo>
                  <a:close/>
                </a:path>
              </a:pathLst>
            </a:custGeom>
            <a:gradFill rotWithShape="1">
              <a:gsLst>
                <a:gs pos="0">
                  <a:srgbClr val="006CCD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05128" cy="547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00"/>
                </a:lnSpc>
              </a:pPr>
            </a:p>
          </p:txBody>
        </p:sp>
      </p:grpSp>
      <p:grpSp>
        <p:nvGrpSpPr>
          <p:cNvPr id="6" name="Group 6"/>
          <p:cNvGrpSpPr/>
          <p:nvPr/>
        </p:nvGrpSpPr>
        <p:grpSpPr>
          <a:xfrm rot="0">
            <a:off x="17367864" y="1243254"/>
            <a:ext cx="399158" cy="63290"/>
            <a:chOff x="0" y="0"/>
            <a:chExt cx="105128" cy="1666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05128" cy="16669"/>
            </a:xfrm>
            <a:custGeom>
              <a:avLst/>
              <a:gdLst/>
              <a:ahLst/>
              <a:cxnLst/>
              <a:rect l="l" t="t" r="r" b="b"/>
              <a:pathLst>
                <a:path w="105128" h="16669">
                  <a:moveTo>
                    <a:pt x="0" y="0"/>
                  </a:moveTo>
                  <a:lnTo>
                    <a:pt x="105128" y="0"/>
                  </a:lnTo>
                  <a:lnTo>
                    <a:pt x="105128" y="16669"/>
                  </a:lnTo>
                  <a:lnTo>
                    <a:pt x="0" y="16669"/>
                  </a:lnTo>
                  <a:close/>
                </a:path>
              </a:pathLst>
            </a:custGeom>
            <a:gradFill rotWithShape="1">
              <a:gsLst>
                <a:gs pos="0">
                  <a:srgbClr val="006CCD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05128" cy="547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00"/>
                </a:lnSpc>
              </a:pPr>
            </a:p>
          </p:txBody>
        </p:sp>
      </p:grpSp>
      <p:sp>
        <p:nvSpPr>
          <p:cNvPr id="9" name="Freeform 9"/>
          <p:cNvSpPr/>
          <p:nvPr/>
        </p:nvSpPr>
        <p:spPr>
          <a:xfrm flipH="1" flipV="1">
            <a:off x="-5316558" y="459799"/>
            <a:ext cx="10066789" cy="8229600"/>
          </a:xfrm>
          <a:custGeom>
            <a:avLst/>
            <a:gdLst/>
            <a:ahLst/>
            <a:cxnLst/>
            <a:rect l="l" t="t" r="r" b="b"/>
            <a:pathLst>
              <a:path w="10066789" h="8229600">
                <a:moveTo>
                  <a:pt x="10066789" y="8229600"/>
                </a:moveTo>
                <a:lnTo>
                  <a:pt x="0" y="8229600"/>
                </a:lnTo>
                <a:lnTo>
                  <a:pt x="0" y="0"/>
                </a:lnTo>
                <a:lnTo>
                  <a:pt x="10066789" y="0"/>
                </a:lnTo>
                <a:lnTo>
                  <a:pt x="10066789" y="8229600"/>
                </a:lnTo>
                <a:close/>
              </a:path>
            </a:pathLst>
          </a:custGeom>
          <a:blipFill>
            <a:blip r:embed="rId2">
              <a:alphaModFix amt="31000"/>
            </a:blip>
            <a:stretch>
              <a:fillRect/>
            </a:stretch>
          </a:blipFill>
        </p:spPr>
      </p:sp>
      <p:sp>
        <p:nvSpPr>
          <p:cNvPr id="10" name="AutoShape 10"/>
          <p:cNvSpPr/>
          <p:nvPr/>
        </p:nvSpPr>
        <p:spPr>
          <a:xfrm>
            <a:off x="-550598" y="1717649"/>
            <a:ext cx="19996945" cy="0"/>
          </a:xfrm>
          <a:prstGeom prst="line">
            <a:avLst/>
          </a:prstGeom>
          <a:ln w="38100" cap="flat">
            <a:gradFill>
              <a:gsLst>
                <a:gs pos="0">
                  <a:srgbClr val="006CCD">
                    <a:alpha val="0"/>
                  </a:srgbClr>
                </a:gs>
                <a:gs pos="50000">
                  <a:srgbClr val="3E67C8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</p:sp>
      <p:sp>
        <p:nvSpPr>
          <p:cNvPr id="11" name="Freeform 11"/>
          <p:cNvSpPr/>
          <p:nvPr/>
        </p:nvSpPr>
        <p:spPr>
          <a:xfrm>
            <a:off x="552801" y="147894"/>
            <a:ext cx="2616259" cy="1569755"/>
          </a:xfrm>
          <a:custGeom>
            <a:avLst/>
            <a:gdLst/>
            <a:ahLst/>
            <a:cxnLst/>
            <a:rect l="l" t="t" r="r" b="b"/>
            <a:pathLst>
              <a:path w="2616259" h="1569755">
                <a:moveTo>
                  <a:pt x="0" y="0"/>
                </a:moveTo>
                <a:lnTo>
                  <a:pt x="2616259" y="0"/>
                </a:lnTo>
                <a:lnTo>
                  <a:pt x="2616259" y="1569755"/>
                </a:lnTo>
                <a:lnTo>
                  <a:pt x="0" y="15697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7752902" y="4916274"/>
            <a:ext cx="4273592" cy="6068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60"/>
              </a:lnSpc>
            </a:pPr>
            <a:r>
              <a:rPr lang="en-US" sz="5010" b="1">
                <a:solidFill>
                  <a:srgbClr val="3E67C8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L’atelier</a:t>
            </a:r>
            <a:endParaRPr lang="en-US" sz="5010" b="1">
              <a:solidFill>
                <a:srgbClr val="3E67C8"/>
              </a:solidFill>
              <a:latin typeface="Montserrat Bold" panose="00000800000000000000"/>
              <a:ea typeface="Montserrat Bold" panose="00000800000000000000"/>
              <a:cs typeface="Montserrat Bold" panose="00000800000000000000"/>
              <a:sym typeface="Montserrat Bold" panose="00000800000000000000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5636332" y="949727"/>
            <a:ext cx="1824699" cy="4352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0"/>
              </a:lnSpc>
            </a:pPr>
            <a:r>
              <a:rPr lang="en-US" sz="2365">
                <a:solidFill>
                  <a:srgbClr val="006CCD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09-01-2025</a:t>
            </a:r>
            <a:endParaRPr lang="en-US" sz="2365">
              <a:solidFill>
                <a:srgbClr val="006CCD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17367864" y="1100865"/>
            <a:ext cx="399158" cy="63290"/>
            <a:chOff x="0" y="0"/>
            <a:chExt cx="105128" cy="1666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5128" cy="16669"/>
            </a:xfrm>
            <a:custGeom>
              <a:avLst/>
              <a:gdLst/>
              <a:ahLst/>
              <a:cxnLst/>
              <a:rect l="l" t="t" r="r" b="b"/>
              <a:pathLst>
                <a:path w="105128" h="16669">
                  <a:moveTo>
                    <a:pt x="0" y="0"/>
                  </a:moveTo>
                  <a:lnTo>
                    <a:pt x="105128" y="0"/>
                  </a:lnTo>
                  <a:lnTo>
                    <a:pt x="105128" y="16669"/>
                  </a:lnTo>
                  <a:lnTo>
                    <a:pt x="0" y="16669"/>
                  </a:lnTo>
                  <a:close/>
                </a:path>
              </a:pathLst>
            </a:custGeom>
            <a:gradFill rotWithShape="1">
              <a:gsLst>
                <a:gs pos="0">
                  <a:srgbClr val="006CCD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05128" cy="547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00"/>
                </a:lnSpc>
              </a:pPr>
            </a:p>
          </p:txBody>
        </p:sp>
      </p:grpSp>
      <p:grpSp>
        <p:nvGrpSpPr>
          <p:cNvPr id="6" name="Group 6"/>
          <p:cNvGrpSpPr/>
          <p:nvPr/>
        </p:nvGrpSpPr>
        <p:grpSpPr>
          <a:xfrm rot="0">
            <a:off x="17367864" y="1243254"/>
            <a:ext cx="399158" cy="63290"/>
            <a:chOff x="0" y="0"/>
            <a:chExt cx="105128" cy="1666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05128" cy="16669"/>
            </a:xfrm>
            <a:custGeom>
              <a:avLst/>
              <a:gdLst/>
              <a:ahLst/>
              <a:cxnLst/>
              <a:rect l="l" t="t" r="r" b="b"/>
              <a:pathLst>
                <a:path w="105128" h="16669">
                  <a:moveTo>
                    <a:pt x="0" y="0"/>
                  </a:moveTo>
                  <a:lnTo>
                    <a:pt x="105128" y="0"/>
                  </a:lnTo>
                  <a:lnTo>
                    <a:pt x="105128" y="16669"/>
                  </a:lnTo>
                  <a:lnTo>
                    <a:pt x="0" y="16669"/>
                  </a:lnTo>
                  <a:close/>
                </a:path>
              </a:pathLst>
            </a:custGeom>
            <a:gradFill rotWithShape="1">
              <a:gsLst>
                <a:gs pos="0">
                  <a:srgbClr val="006CCD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05128" cy="547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00"/>
                </a:lnSpc>
              </a:pPr>
            </a:p>
          </p:txBody>
        </p:sp>
      </p:grpSp>
      <p:sp>
        <p:nvSpPr>
          <p:cNvPr id="9" name="Freeform 9"/>
          <p:cNvSpPr/>
          <p:nvPr/>
        </p:nvSpPr>
        <p:spPr>
          <a:xfrm>
            <a:off x="17259300" y="9056569"/>
            <a:ext cx="403461" cy="403461"/>
          </a:xfrm>
          <a:custGeom>
            <a:avLst/>
            <a:gdLst/>
            <a:ahLst/>
            <a:cxnLst/>
            <a:rect l="l" t="t" r="r" b="b"/>
            <a:pathLst>
              <a:path w="403461" h="403461">
                <a:moveTo>
                  <a:pt x="0" y="0"/>
                </a:moveTo>
                <a:lnTo>
                  <a:pt x="403461" y="0"/>
                </a:lnTo>
                <a:lnTo>
                  <a:pt x="403461" y="403462"/>
                </a:lnTo>
                <a:lnTo>
                  <a:pt x="0" y="4034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flipH="1" flipV="1">
            <a:off x="-5316558" y="459799"/>
            <a:ext cx="10066789" cy="8229600"/>
          </a:xfrm>
          <a:custGeom>
            <a:avLst/>
            <a:gdLst/>
            <a:ahLst/>
            <a:cxnLst/>
            <a:rect l="l" t="t" r="r" b="b"/>
            <a:pathLst>
              <a:path w="10066789" h="8229600">
                <a:moveTo>
                  <a:pt x="10066789" y="8229600"/>
                </a:moveTo>
                <a:lnTo>
                  <a:pt x="0" y="8229600"/>
                </a:lnTo>
                <a:lnTo>
                  <a:pt x="0" y="0"/>
                </a:lnTo>
                <a:lnTo>
                  <a:pt x="10066789" y="0"/>
                </a:lnTo>
                <a:lnTo>
                  <a:pt x="10066789" y="8229600"/>
                </a:lnTo>
                <a:close/>
              </a:path>
            </a:pathLst>
          </a:custGeom>
          <a:blipFill>
            <a:blip r:embed="rId4">
              <a:alphaModFix amt="31000"/>
            </a:blip>
            <a:stretch>
              <a:fillRect/>
            </a:stretch>
          </a:blipFill>
        </p:spPr>
      </p:sp>
      <p:sp>
        <p:nvSpPr>
          <p:cNvPr id="11" name="AutoShape 11"/>
          <p:cNvSpPr/>
          <p:nvPr/>
        </p:nvSpPr>
        <p:spPr>
          <a:xfrm>
            <a:off x="-550598" y="1717649"/>
            <a:ext cx="19996945" cy="0"/>
          </a:xfrm>
          <a:prstGeom prst="line">
            <a:avLst/>
          </a:prstGeom>
          <a:ln w="38100" cap="flat">
            <a:gradFill>
              <a:gsLst>
                <a:gs pos="0">
                  <a:srgbClr val="006CCD">
                    <a:alpha val="0"/>
                  </a:srgbClr>
                </a:gs>
                <a:gs pos="50000">
                  <a:srgbClr val="3E67C8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</p:sp>
      <p:sp>
        <p:nvSpPr>
          <p:cNvPr id="12" name="TextBox 12"/>
          <p:cNvSpPr txBox="1"/>
          <p:nvPr/>
        </p:nvSpPr>
        <p:spPr>
          <a:xfrm>
            <a:off x="1132346" y="2199576"/>
            <a:ext cx="8493118" cy="10372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75"/>
              </a:lnSpc>
            </a:pPr>
            <a:r>
              <a:rPr lang="en-US" sz="8510" b="1">
                <a:solidFill>
                  <a:srgbClr val="3E67C8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Conclusion</a:t>
            </a:r>
            <a:endParaRPr lang="en-US" sz="8510" b="1">
              <a:solidFill>
                <a:srgbClr val="3E67C8"/>
              </a:solidFill>
              <a:latin typeface="Montserrat Bold" panose="00000800000000000000"/>
              <a:ea typeface="Montserrat Bold" panose="00000800000000000000"/>
              <a:cs typeface="Montserrat Bold" panose="00000800000000000000"/>
              <a:sym typeface="Montserrat Bold" panose="00000800000000000000"/>
            </a:endParaRPr>
          </a:p>
        </p:txBody>
      </p:sp>
      <p:grpSp>
        <p:nvGrpSpPr>
          <p:cNvPr id="13" name="Group 13"/>
          <p:cNvGrpSpPr/>
          <p:nvPr/>
        </p:nvGrpSpPr>
        <p:grpSpPr>
          <a:xfrm rot="0">
            <a:off x="654381" y="3807829"/>
            <a:ext cx="955929" cy="955929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6CCD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</p:spPr>
        </p:sp>
        <p:sp>
          <p:nvSpPr>
            <p:cNvPr id="15" name="TextBox 1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00"/>
                </a:lnSpc>
              </a:pPr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1435178" y="3665412"/>
            <a:ext cx="16852822" cy="64982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55"/>
              </a:lnSpc>
            </a:pPr>
            <a:r>
              <a:rPr lang="en-US" sz="2265">
                <a:solidFill>
                  <a:srgbClr val="00000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Diffusion models have revolutionized image generation by  leveraging gradual noise addition and removal, they achieve high-quality, diverse, and stable sample generation, outperforming traditional methods like GANs.</a:t>
            </a:r>
            <a:endParaRPr lang="en-US" sz="2265">
              <a:solidFill>
                <a:srgbClr val="000000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  <a:p>
            <a:pPr algn="l">
              <a:lnSpc>
                <a:spcPts val="2855"/>
              </a:lnSpc>
            </a:pPr>
          </a:p>
          <a:p>
            <a:pPr marL="488950" lvl="1" indent="-244475" algn="l">
              <a:lnSpc>
                <a:spcPts val="2855"/>
              </a:lnSpc>
              <a:buFont typeface="Arial" panose="020B0604020202020204"/>
              <a:buChar char="•"/>
            </a:pPr>
            <a:r>
              <a:rPr lang="en-US" sz="2265" b="1">
                <a:solidFill>
                  <a:srgbClr val="000000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 Mathematical Rigor: </a:t>
            </a:r>
            <a:r>
              <a:rPr lang="en-US" sz="2265">
                <a:solidFill>
                  <a:srgbClr val="00000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Built on stochastic differential equations (SDEs), score matching, and variational methods, making them theoretically sound.</a:t>
            </a:r>
            <a:endParaRPr lang="en-US" sz="2265">
              <a:solidFill>
                <a:srgbClr val="000000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  <a:p>
            <a:pPr marL="488950" lvl="1" indent="-244475" algn="l">
              <a:lnSpc>
                <a:spcPts val="2855"/>
              </a:lnSpc>
              <a:buFont typeface="Arial" panose="020B0604020202020204"/>
              <a:buChar char="•"/>
            </a:pPr>
            <a:r>
              <a:rPr lang="en-US" sz="2265" b="1">
                <a:solidFill>
                  <a:srgbClr val="000000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Denoising as the Core Mechanism:</a:t>
            </a:r>
            <a:r>
              <a:rPr lang="en-US" sz="2265">
                <a:solidFill>
                  <a:srgbClr val="00000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By progressively learning to remove noise, these models effectively reconstruct realistic samples.</a:t>
            </a:r>
            <a:endParaRPr lang="en-US" sz="2265">
              <a:solidFill>
                <a:srgbClr val="000000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  <a:p>
            <a:pPr marL="488950" lvl="1" indent="-244475" algn="l">
              <a:lnSpc>
                <a:spcPts val="2855"/>
              </a:lnSpc>
              <a:buFont typeface="Arial" panose="020B0604020202020204"/>
              <a:buChar char="•"/>
            </a:pPr>
            <a:r>
              <a:rPr lang="en-US" sz="2265" b="1">
                <a:solidFill>
                  <a:srgbClr val="000000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 U-Net as the Backbone: </a:t>
            </a:r>
            <a:r>
              <a:rPr lang="en-US" sz="2265">
                <a:solidFill>
                  <a:srgbClr val="00000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U-Net plays a critical role in denoising by leveraging skip connections for detail preservation.</a:t>
            </a:r>
            <a:endParaRPr lang="en-US" sz="2265">
              <a:solidFill>
                <a:srgbClr val="000000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  <a:p>
            <a:pPr marL="488950" lvl="1" indent="-244475" algn="l">
              <a:lnSpc>
                <a:spcPts val="2855"/>
              </a:lnSpc>
              <a:buFont typeface="Arial" panose="020B0604020202020204"/>
              <a:buChar char="•"/>
            </a:pPr>
            <a:r>
              <a:rPr lang="en-US" sz="2265" b="1">
                <a:solidFill>
                  <a:srgbClr val="000000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Stable Diffusion Optimizes the Process: </a:t>
            </a:r>
            <a:r>
              <a:rPr lang="en-US" sz="2265">
                <a:solidFill>
                  <a:srgbClr val="00000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By shifting diffusion from pixel space to latent space, Stable Diffusion makes generation faster and more efficient while allowing text-to-image control via CLIP.</a:t>
            </a:r>
            <a:endParaRPr lang="en-US" sz="2265">
              <a:solidFill>
                <a:srgbClr val="000000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  <a:p>
            <a:pPr algn="l">
              <a:lnSpc>
                <a:spcPts val="2855"/>
              </a:lnSpc>
            </a:pPr>
          </a:p>
          <a:p>
            <a:pPr algn="l">
              <a:lnSpc>
                <a:spcPts val="2855"/>
              </a:lnSpc>
            </a:pPr>
            <a:r>
              <a:rPr lang="en-US" sz="2265" b="1">
                <a:solidFill>
                  <a:srgbClr val="000000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 Why Diffusion Models Matte ?</a:t>
            </a:r>
            <a:endParaRPr lang="en-US" sz="2265" b="1">
              <a:solidFill>
                <a:srgbClr val="000000"/>
              </a:solidFill>
              <a:latin typeface="Montserrat Bold" panose="00000800000000000000"/>
              <a:ea typeface="Montserrat Bold" panose="00000800000000000000"/>
              <a:cs typeface="Montserrat Bold" panose="00000800000000000000"/>
              <a:sym typeface="Montserrat Bold" panose="00000800000000000000"/>
            </a:endParaRPr>
          </a:p>
          <a:p>
            <a:pPr marL="488950" lvl="1" indent="-244475" algn="l">
              <a:lnSpc>
                <a:spcPts val="2855"/>
              </a:lnSpc>
              <a:buFont typeface="Arial" panose="020B0604020202020204"/>
              <a:buChar char="•"/>
            </a:pPr>
            <a:r>
              <a:rPr lang="en-US" sz="2265">
                <a:solidFill>
                  <a:srgbClr val="00000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More Stable Training</a:t>
            </a:r>
            <a:endParaRPr lang="en-US" sz="2265">
              <a:solidFill>
                <a:srgbClr val="000000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  <a:p>
            <a:pPr marL="488950" lvl="1" indent="-244475" algn="l">
              <a:lnSpc>
                <a:spcPts val="2855"/>
              </a:lnSpc>
              <a:buFont typeface="Arial" panose="020B0604020202020204"/>
              <a:buChar char="•"/>
            </a:pPr>
            <a:r>
              <a:rPr lang="en-US" sz="2265">
                <a:solidFill>
                  <a:srgbClr val="00000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High-Quality Image Synthesis</a:t>
            </a:r>
            <a:endParaRPr lang="en-US" sz="2265">
              <a:solidFill>
                <a:srgbClr val="000000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  <a:p>
            <a:pPr marL="488950" lvl="1" indent="-244475" algn="l">
              <a:lnSpc>
                <a:spcPts val="2855"/>
              </a:lnSpc>
              <a:buFont typeface="Arial" panose="020B0604020202020204"/>
              <a:buChar char="•"/>
            </a:pPr>
            <a:r>
              <a:rPr lang="en-US" sz="2265">
                <a:solidFill>
                  <a:srgbClr val="00000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Text-to-Image Capabilities.</a:t>
            </a:r>
            <a:endParaRPr lang="en-US" sz="2265">
              <a:solidFill>
                <a:srgbClr val="000000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  <a:p>
            <a:pPr marL="488950" lvl="1" indent="-244475" algn="l">
              <a:lnSpc>
                <a:spcPts val="2855"/>
              </a:lnSpc>
              <a:buFont typeface="Arial" panose="020B0604020202020204"/>
              <a:buChar char="•"/>
            </a:pPr>
            <a:r>
              <a:rPr lang="en-US" sz="2265">
                <a:solidFill>
                  <a:srgbClr val="00000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Customization and Control</a:t>
            </a:r>
            <a:endParaRPr lang="en-US" sz="2265">
              <a:solidFill>
                <a:srgbClr val="000000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  <a:p>
            <a:pPr algn="l">
              <a:lnSpc>
                <a:spcPts val="2730"/>
              </a:lnSpc>
            </a:pPr>
          </a:p>
        </p:txBody>
      </p:sp>
      <p:sp>
        <p:nvSpPr>
          <p:cNvPr id="17" name="Freeform 17"/>
          <p:cNvSpPr/>
          <p:nvPr/>
        </p:nvSpPr>
        <p:spPr>
          <a:xfrm>
            <a:off x="552801" y="147894"/>
            <a:ext cx="2616259" cy="1569755"/>
          </a:xfrm>
          <a:custGeom>
            <a:avLst/>
            <a:gdLst/>
            <a:ahLst/>
            <a:cxnLst/>
            <a:rect l="l" t="t" r="r" b="b"/>
            <a:pathLst>
              <a:path w="2616259" h="1569755">
                <a:moveTo>
                  <a:pt x="0" y="0"/>
                </a:moveTo>
                <a:lnTo>
                  <a:pt x="2616259" y="0"/>
                </a:lnTo>
                <a:lnTo>
                  <a:pt x="2616259" y="1569755"/>
                </a:lnTo>
                <a:lnTo>
                  <a:pt x="0" y="156975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17367864" y="1100865"/>
            <a:ext cx="399158" cy="63290"/>
            <a:chOff x="0" y="0"/>
            <a:chExt cx="105128" cy="1666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5128" cy="16669"/>
            </a:xfrm>
            <a:custGeom>
              <a:avLst/>
              <a:gdLst/>
              <a:ahLst/>
              <a:cxnLst/>
              <a:rect l="l" t="t" r="r" b="b"/>
              <a:pathLst>
                <a:path w="105128" h="16669">
                  <a:moveTo>
                    <a:pt x="0" y="0"/>
                  </a:moveTo>
                  <a:lnTo>
                    <a:pt x="105128" y="0"/>
                  </a:lnTo>
                  <a:lnTo>
                    <a:pt x="105128" y="16669"/>
                  </a:lnTo>
                  <a:lnTo>
                    <a:pt x="0" y="16669"/>
                  </a:lnTo>
                  <a:close/>
                </a:path>
              </a:pathLst>
            </a:custGeom>
            <a:gradFill rotWithShape="1">
              <a:gsLst>
                <a:gs pos="0">
                  <a:srgbClr val="006CCD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05128" cy="547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00"/>
                </a:lnSpc>
              </a:pPr>
            </a:p>
          </p:txBody>
        </p:sp>
      </p:grpSp>
      <p:grpSp>
        <p:nvGrpSpPr>
          <p:cNvPr id="6" name="Group 6"/>
          <p:cNvGrpSpPr/>
          <p:nvPr/>
        </p:nvGrpSpPr>
        <p:grpSpPr>
          <a:xfrm rot="0">
            <a:off x="17367864" y="1243254"/>
            <a:ext cx="399158" cy="63290"/>
            <a:chOff x="0" y="0"/>
            <a:chExt cx="105128" cy="1666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05128" cy="16669"/>
            </a:xfrm>
            <a:custGeom>
              <a:avLst/>
              <a:gdLst/>
              <a:ahLst/>
              <a:cxnLst/>
              <a:rect l="l" t="t" r="r" b="b"/>
              <a:pathLst>
                <a:path w="105128" h="16669">
                  <a:moveTo>
                    <a:pt x="0" y="0"/>
                  </a:moveTo>
                  <a:lnTo>
                    <a:pt x="105128" y="0"/>
                  </a:lnTo>
                  <a:lnTo>
                    <a:pt x="105128" y="16669"/>
                  </a:lnTo>
                  <a:lnTo>
                    <a:pt x="0" y="16669"/>
                  </a:lnTo>
                  <a:close/>
                </a:path>
              </a:pathLst>
            </a:custGeom>
            <a:gradFill rotWithShape="1">
              <a:gsLst>
                <a:gs pos="0">
                  <a:srgbClr val="006CCD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05128" cy="547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00"/>
                </a:lnSpc>
              </a:pPr>
            </a:p>
          </p:txBody>
        </p:sp>
      </p:grpSp>
      <p:sp>
        <p:nvSpPr>
          <p:cNvPr id="9" name="Freeform 9"/>
          <p:cNvSpPr/>
          <p:nvPr/>
        </p:nvSpPr>
        <p:spPr>
          <a:xfrm>
            <a:off x="17259300" y="9056569"/>
            <a:ext cx="403461" cy="403461"/>
          </a:xfrm>
          <a:custGeom>
            <a:avLst/>
            <a:gdLst/>
            <a:ahLst/>
            <a:cxnLst/>
            <a:rect l="l" t="t" r="r" b="b"/>
            <a:pathLst>
              <a:path w="403461" h="403461">
                <a:moveTo>
                  <a:pt x="0" y="0"/>
                </a:moveTo>
                <a:lnTo>
                  <a:pt x="403461" y="0"/>
                </a:lnTo>
                <a:lnTo>
                  <a:pt x="403461" y="403462"/>
                </a:lnTo>
                <a:lnTo>
                  <a:pt x="0" y="4034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AutoShape 10"/>
          <p:cNvSpPr/>
          <p:nvPr/>
        </p:nvSpPr>
        <p:spPr>
          <a:xfrm>
            <a:off x="-550598" y="1717649"/>
            <a:ext cx="19996945" cy="0"/>
          </a:xfrm>
          <a:prstGeom prst="line">
            <a:avLst/>
          </a:prstGeom>
          <a:ln w="38100" cap="flat">
            <a:gradFill>
              <a:gsLst>
                <a:gs pos="0">
                  <a:srgbClr val="006CCD">
                    <a:alpha val="0"/>
                  </a:srgbClr>
                </a:gs>
                <a:gs pos="50000">
                  <a:srgbClr val="3E67C8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</p:sp>
      <p:sp>
        <p:nvSpPr>
          <p:cNvPr id="11" name="Freeform 11"/>
          <p:cNvSpPr/>
          <p:nvPr/>
        </p:nvSpPr>
        <p:spPr>
          <a:xfrm>
            <a:off x="552801" y="147894"/>
            <a:ext cx="2616259" cy="1569755"/>
          </a:xfrm>
          <a:custGeom>
            <a:avLst/>
            <a:gdLst/>
            <a:ahLst/>
            <a:cxnLst/>
            <a:rect l="l" t="t" r="r" b="b"/>
            <a:pathLst>
              <a:path w="2616259" h="1569755">
                <a:moveTo>
                  <a:pt x="0" y="0"/>
                </a:moveTo>
                <a:lnTo>
                  <a:pt x="2616259" y="0"/>
                </a:lnTo>
                <a:lnTo>
                  <a:pt x="2616259" y="1569755"/>
                </a:lnTo>
                <a:lnTo>
                  <a:pt x="0" y="156975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12" name="Group 12"/>
          <p:cNvGrpSpPr/>
          <p:nvPr/>
        </p:nvGrpSpPr>
        <p:grpSpPr>
          <a:xfrm rot="0">
            <a:off x="957214" y="3711066"/>
            <a:ext cx="6667460" cy="778045"/>
            <a:chOff x="0" y="0"/>
            <a:chExt cx="1355724" cy="15820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355724" cy="158203"/>
            </a:xfrm>
            <a:custGeom>
              <a:avLst/>
              <a:gdLst/>
              <a:ahLst/>
              <a:cxnLst/>
              <a:rect l="l" t="t" r="r" b="b"/>
              <a:pathLst>
                <a:path w="1355724" h="158203">
                  <a:moveTo>
                    <a:pt x="0" y="0"/>
                  </a:moveTo>
                  <a:lnTo>
                    <a:pt x="1355724" y="0"/>
                  </a:lnTo>
                  <a:lnTo>
                    <a:pt x="1355724" y="158203"/>
                  </a:lnTo>
                  <a:lnTo>
                    <a:pt x="0" y="158203"/>
                  </a:lnTo>
                  <a:close/>
                </a:path>
              </a:pathLst>
            </a:custGeom>
            <a:gradFill rotWithShape="1">
              <a:gsLst>
                <a:gs pos="0">
                  <a:srgbClr val="006CCD">
                    <a:alpha val="100000"/>
                  </a:srgbClr>
                </a:gs>
                <a:gs pos="100000">
                  <a:srgbClr val="BF5EA4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1355724" cy="196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00"/>
                </a:lnSpc>
              </a:pPr>
            </a:p>
          </p:txBody>
        </p:sp>
      </p:grpSp>
      <p:sp>
        <p:nvSpPr>
          <p:cNvPr id="15" name="Freeform 15"/>
          <p:cNvSpPr/>
          <p:nvPr/>
        </p:nvSpPr>
        <p:spPr>
          <a:xfrm>
            <a:off x="957214" y="4981747"/>
            <a:ext cx="15591467" cy="4691445"/>
          </a:xfrm>
          <a:custGeom>
            <a:avLst/>
            <a:gdLst/>
            <a:ahLst/>
            <a:cxnLst/>
            <a:rect l="l" t="t" r="r" b="b"/>
            <a:pathLst>
              <a:path w="15591467" h="4691445">
                <a:moveTo>
                  <a:pt x="0" y="0"/>
                </a:moveTo>
                <a:lnTo>
                  <a:pt x="15591467" y="0"/>
                </a:lnTo>
                <a:lnTo>
                  <a:pt x="15591467" y="4691444"/>
                </a:lnTo>
                <a:lnTo>
                  <a:pt x="0" y="469144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4806" r="-4806"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957214" y="2156352"/>
            <a:ext cx="9395423" cy="982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30"/>
              </a:lnSpc>
            </a:pPr>
            <a:r>
              <a:rPr lang="en-US" sz="8010" b="1">
                <a:solidFill>
                  <a:srgbClr val="3E67C8"/>
                </a:solidFill>
                <a:latin typeface="Montserrat Ultra-Bold" panose="00000900000000000000"/>
                <a:ea typeface="Montserrat Ultra-Bold" panose="00000900000000000000"/>
                <a:cs typeface="Montserrat Ultra-Bold" panose="00000900000000000000"/>
                <a:sym typeface="Montserrat Ultra-Bold" panose="00000900000000000000"/>
              </a:rPr>
              <a:t>The Foundations</a:t>
            </a:r>
            <a:r>
              <a:rPr lang="en-US" sz="8010" b="1">
                <a:solidFill>
                  <a:srgbClr val="3E67C8"/>
                </a:solidFill>
                <a:latin typeface="Montserrat Ultra-Bold" panose="00000900000000000000"/>
                <a:ea typeface="Montserrat Ultra-Bold" panose="00000900000000000000"/>
                <a:cs typeface="Montserrat Ultra-Bold" panose="00000900000000000000"/>
                <a:sym typeface="Montserrat Ultra-Bold" panose="00000900000000000000"/>
              </a:rPr>
              <a:t> </a:t>
            </a:r>
            <a:endParaRPr lang="en-US" sz="8010" b="1">
              <a:solidFill>
                <a:srgbClr val="3E67C8"/>
              </a:solidFill>
              <a:latin typeface="Montserrat Ultra-Bold" panose="00000900000000000000"/>
              <a:ea typeface="Montserrat Ultra-Bold" panose="00000900000000000000"/>
              <a:cs typeface="Montserrat Ultra-Bold" panose="00000900000000000000"/>
              <a:sym typeface="Montserrat Ultra-Bold" panose="00000900000000000000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7080995" y="2945973"/>
            <a:ext cx="10686026" cy="8127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85"/>
              </a:lnSpc>
            </a:pPr>
            <a:r>
              <a:rPr lang="en-US" sz="6610">
                <a:solidFill>
                  <a:srgbClr val="3E67C8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Autoencoders</a:t>
            </a:r>
            <a:endParaRPr lang="en-US" sz="6610">
              <a:solidFill>
                <a:srgbClr val="3E67C8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263434" y="3843757"/>
            <a:ext cx="6361240" cy="503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80"/>
              </a:lnSpc>
            </a:pPr>
            <a:r>
              <a:rPr lang="en-US" sz="3240" b="1">
                <a:solidFill>
                  <a:srgbClr val="FFFFFF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AutoEncoder architecture ?</a:t>
            </a:r>
            <a:endParaRPr lang="en-US" sz="3240" b="1">
              <a:solidFill>
                <a:srgbClr val="FFFFFF"/>
              </a:solidFill>
              <a:latin typeface="Montserrat Bold" panose="00000800000000000000"/>
              <a:ea typeface="Montserrat Bold" panose="00000800000000000000"/>
              <a:cs typeface="Montserrat Bold" panose="00000800000000000000"/>
              <a:sym typeface="Montserrat Bold" panose="0000080000000000000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17367864" y="1100865"/>
            <a:ext cx="399158" cy="63290"/>
            <a:chOff x="0" y="0"/>
            <a:chExt cx="105128" cy="1666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5128" cy="16669"/>
            </a:xfrm>
            <a:custGeom>
              <a:avLst/>
              <a:gdLst/>
              <a:ahLst/>
              <a:cxnLst/>
              <a:rect l="l" t="t" r="r" b="b"/>
              <a:pathLst>
                <a:path w="105128" h="16669">
                  <a:moveTo>
                    <a:pt x="0" y="0"/>
                  </a:moveTo>
                  <a:lnTo>
                    <a:pt x="105128" y="0"/>
                  </a:lnTo>
                  <a:lnTo>
                    <a:pt x="105128" y="16669"/>
                  </a:lnTo>
                  <a:lnTo>
                    <a:pt x="0" y="16669"/>
                  </a:lnTo>
                  <a:close/>
                </a:path>
              </a:pathLst>
            </a:custGeom>
            <a:gradFill rotWithShape="1">
              <a:gsLst>
                <a:gs pos="0">
                  <a:srgbClr val="006CCD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05128" cy="547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00"/>
                </a:lnSpc>
              </a:pPr>
            </a:p>
          </p:txBody>
        </p:sp>
      </p:grpSp>
      <p:grpSp>
        <p:nvGrpSpPr>
          <p:cNvPr id="6" name="Group 6"/>
          <p:cNvGrpSpPr/>
          <p:nvPr/>
        </p:nvGrpSpPr>
        <p:grpSpPr>
          <a:xfrm rot="0">
            <a:off x="17367864" y="1243254"/>
            <a:ext cx="399158" cy="63290"/>
            <a:chOff x="0" y="0"/>
            <a:chExt cx="105128" cy="1666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05128" cy="16669"/>
            </a:xfrm>
            <a:custGeom>
              <a:avLst/>
              <a:gdLst/>
              <a:ahLst/>
              <a:cxnLst/>
              <a:rect l="l" t="t" r="r" b="b"/>
              <a:pathLst>
                <a:path w="105128" h="16669">
                  <a:moveTo>
                    <a:pt x="0" y="0"/>
                  </a:moveTo>
                  <a:lnTo>
                    <a:pt x="105128" y="0"/>
                  </a:lnTo>
                  <a:lnTo>
                    <a:pt x="105128" y="16669"/>
                  </a:lnTo>
                  <a:lnTo>
                    <a:pt x="0" y="16669"/>
                  </a:lnTo>
                  <a:close/>
                </a:path>
              </a:pathLst>
            </a:custGeom>
            <a:gradFill rotWithShape="1">
              <a:gsLst>
                <a:gs pos="0">
                  <a:srgbClr val="006CCD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05128" cy="547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00"/>
                </a:lnSpc>
              </a:pPr>
            </a:p>
          </p:txBody>
        </p:sp>
      </p:grpSp>
      <p:sp>
        <p:nvSpPr>
          <p:cNvPr id="9" name="Freeform 9"/>
          <p:cNvSpPr/>
          <p:nvPr/>
        </p:nvSpPr>
        <p:spPr>
          <a:xfrm>
            <a:off x="17259300" y="9056569"/>
            <a:ext cx="403461" cy="403461"/>
          </a:xfrm>
          <a:custGeom>
            <a:avLst/>
            <a:gdLst/>
            <a:ahLst/>
            <a:cxnLst/>
            <a:rect l="l" t="t" r="r" b="b"/>
            <a:pathLst>
              <a:path w="403461" h="403461">
                <a:moveTo>
                  <a:pt x="0" y="0"/>
                </a:moveTo>
                <a:lnTo>
                  <a:pt x="403461" y="0"/>
                </a:lnTo>
                <a:lnTo>
                  <a:pt x="403461" y="403462"/>
                </a:lnTo>
                <a:lnTo>
                  <a:pt x="0" y="4034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AutoShape 10"/>
          <p:cNvSpPr/>
          <p:nvPr/>
        </p:nvSpPr>
        <p:spPr>
          <a:xfrm>
            <a:off x="-550598" y="1717649"/>
            <a:ext cx="19996945" cy="0"/>
          </a:xfrm>
          <a:prstGeom prst="line">
            <a:avLst/>
          </a:prstGeom>
          <a:ln w="38100" cap="flat">
            <a:gradFill>
              <a:gsLst>
                <a:gs pos="0">
                  <a:srgbClr val="006CCD">
                    <a:alpha val="0"/>
                  </a:srgbClr>
                </a:gs>
                <a:gs pos="50000">
                  <a:srgbClr val="3E67C8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</p:sp>
      <p:sp>
        <p:nvSpPr>
          <p:cNvPr id="11" name="Freeform 11"/>
          <p:cNvSpPr/>
          <p:nvPr/>
        </p:nvSpPr>
        <p:spPr>
          <a:xfrm>
            <a:off x="552801" y="147894"/>
            <a:ext cx="2616259" cy="1569755"/>
          </a:xfrm>
          <a:custGeom>
            <a:avLst/>
            <a:gdLst/>
            <a:ahLst/>
            <a:cxnLst/>
            <a:rect l="l" t="t" r="r" b="b"/>
            <a:pathLst>
              <a:path w="2616259" h="1569755">
                <a:moveTo>
                  <a:pt x="0" y="0"/>
                </a:moveTo>
                <a:lnTo>
                  <a:pt x="2616259" y="0"/>
                </a:lnTo>
                <a:lnTo>
                  <a:pt x="2616259" y="1569755"/>
                </a:lnTo>
                <a:lnTo>
                  <a:pt x="0" y="156975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12" name="Group 12"/>
          <p:cNvGrpSpPr/>
          <p:nvPr/>
        </p:nvGrpSpPr>
        <p:grpSpPr>
          <a:xfrm rot="0">
            <a:off x="1348942" y="3711066"/>
            <a:ext cx="7314457" cy="778045"/>
            <a:chOff x="0" y="0"/>
            <a:chExt cx="1487281" cy="15820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487281" cy="158203"/>
            </a:xfrm>
            <a:custGeom>
              <a:avLst/>
              <a:gdLst/>
              <a:ahLst/>
              <a:cxnLst/>
              <a:rect l="l" t="t" r="r" b="b"/>
              <a:pathLst>
                <a:path w="1487281" h="158203">
                  <a:moveTo>
                    <a:pt x="0" y="0"/>
                  </a:moveTo>
                  <a:lnTo>
                    <a:pt x="1487281" y="0"/>
                  </a:lnTo>
                  <a:lnTo>
                    <a:pt x="1487281" y="158203"/>
                  </a:lnTo>
                  <a:lnTo>
                    <a:pt x="0" y="158203"/>
                  </a:lnTo>
                  <a:close/>
                </a:path>
              </a:pathLst>
            </a:custGeom>
            <a:gradFill rotWithShape="1">
              <a:gsLst>
                <a:gs pos="0">
                  <a:srgbClr val="006CCD">
                    <a:alpha val="100000"/>
                  </a:srgbClr>
                </a:gs>
                <a:gs pos="100000">
                  <a:srgbClr val="BF5EA4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1487281" cy="196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00"/>
                </a:lnSpc>
              </a:pPr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957214" y="2033610"/>
            <a:ext cx="16302086" cy="982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30"/>
              </a:lnSpc>
            </a:pPr>
            <a:r>
              <a:rPr lang="en-US" sz="8010" b="1">
                <a:solidFill>
                  <a:srgbClr val="3E67C8"/>
                </a:solidFill>
                <a:latin typeface="Montserrat Ultra-Bold" panose="00000900000000000000"/>
                <a:ea typeface="Montserrat Ultra-Bold" panose="00000900000000000000"/>
                <a:cs typeface="Montserrat Ultra-Bold" panose="00000900000000000000"/>
                <a:sym typeface="Montserrat Ultra-Bold" panose="00000900000000000000"/>
              </a:rPr>
              <a:t>The Foundations </a:t>
            </a:r>
            <a:endParaRPr lang="en-US" sz="8010" b="1">
              <a:solidFill>
                <a:srgbClr val="3E67C8"/>
              </a:solidFill>
              <a:latin typeface="Montserrat Ultra-Bold" panose="00000900000000000000"/>
              <a:ea typeface="Montserrat Ultra-Bold" panose="00000900000000000000"/>
              <a:cs typeface="Montserrat Ultra-Bold" panose="00000900000000000000"/>
              <a:sym typeface="Montserrat Ultra-Bold" panose="00000900000000000000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6745038" y="2958958"/>
            <a:ext cx="11571537" cy="8127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85"/>
              </a:lnSpc>
            </a:pPr>
            <a:r>
              <a:rPr lang="en-US" sz="6610">
                <a:solidFill>
                  <a:srgbClr val="3E67C8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Latent Space</a:t>
            </a:r>
            <a:endParaRPr lang="en-US" sz="6610">
              <a:solidFill>
                <a:srgbClr val="3E67C8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655162" y="3843757"/>
            <a:ext cx="8905763" cy="503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80"/>
              </a:lnSpc>
            </a:pPr>
            <a:r>
              <a:rPr lang="en-US" sz="3240" b="1">
                <a:solidFill>
                  <a:srgbClr val="FFFFFF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What is Latent Space?</a:t>
            </a:r>
            <a:endParaRPr lang="en-US" sz="3240" b="1">
              <a:solidFill>
                <a:srgbClr val="FFFFFF"/>
              </a:solidFill>
              <a:latin typeface="Montserrat Bold" panose="00000800000000000000"/>
              <a:ea typeface="Montserrat Bold" panose="00000800000000000000"/>
              <a:cs typeface="Montserrat Bold" panose="00000800000000000000"/>
              <a:sym typeface="Montserrat Bold" panose="00000800000000000000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358467" y="4717711"/>
            <a:ext cx="16263298" cy="4810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>
                <a:solidFill>
                  <a:srgbClr val="000000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Definition :</a:t>
            </a:r>
            <a:endParaRPr lang="en-US" sz="3000" b="1">
              <a:solidFill>
                <a:srgbClr val="000000"/>
              </a:solidFill>
              <a:latin typeface="Poppins Bold" panose="00000800000000000000"/>
              <a:ea typeface="Poppins Bold" panose="00000800000000000000"/>
              <a:cs typeface="Poppins Bold" panose="00000800000000000000"/>
              <a:sym typeface="Poppins Bold" panose="00000800000000000000"/>
            </a:endParaRPr>
          </a:p>
          <a:p>
            <a:pPr marL="647700" lvl="1" indent="-323850" algn="l">
              <a:lnSpc>
                <a:spcPts val="4200"/>
              </a:lnSpc>
              <a:buFont typeface="Arial" panose="020B0604020202020204"/>
              <a:buChar char="•"/>
            </a:pPr>
            <a:r>
              <a:rPr lang="en-US" sz="300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Latent space is a compressed, abstract representation of data learned by a model.</a:t>
            </a:r>
            <a:endParaRPr lang="en-US" sz="3000">
              <a:solidFill>
                <a:srgbClr val="000000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647700" lvl="1" indent="-323850" algn="l">
              <a:lnSpc>
                <a:spcPts val="4200"/>
              </a:lnSpc>
              <a:buFont typeface="Arial" panose="020B0604020202020204"/>
              <a:buChar char="•"/>
            </a:pPr>
            <a:r>
              <a:rPr lang="en-US" sz="300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It encodes the most essential features of the input in a lower-dimensional space.</a:t>
            </a:r>
            <a:endParaRPr lang="en-US" sz="3000">
              <a:solidFill>
                <a:srgbClr val="000000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647700" lvl="1" indent="-323850" algn="l">
              <a:lnSpc>
                <a:spcPts val="4200"/>
              </a:lnSpc>
              <a:buFont typeface="Arial" panose="020B0604020202020204"/>
              <a:buChar char="•"/>
            </a:pPr>
            <a:r>
              <a:rPr lang="en-US" sz="300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The latent space is often represented as a vector of numbers .</a:t>
            </a:r>
            <a:endParaRPr lang="en-US" sz="3000">
              <a:solidFill>
                <a:srgbClr val="000000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algn="l">
              <a:lnSpc>
                <a:spcPts val="4200"/>
              </a:lnSpc>
            </a:pPr>
            <a:r>
              <a:rPr lang="en-US" sz="3000" b="1">
                <a:solidFill>
                  <a:srgbClr val="000000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Why is Latent Space Important?</a:t>
            </a:r>
            <a:endParaRPr lang="en-US" sz="3000" b="1">
              <a:solidFill>
                <a:srgbClr val="000000"/>
              </a:solidFill>
              <a:latin typeface="Poppins Bold" panose="00000800000000000000"/>
              <a:ea typeface="Poppins Bold" panose="00000800000000000000"/>
              <a:cs typeface="Poppins Bold" panose="00000800000000000000"/>
              <a:sym typeface="Poppins Bold" panose="00000800000000000000"/>
            </a:endParaRPr>
          </a:p>
          <a:p>
            <a:pPr marL="647700" lvl="1" indent="-323850" algn="l">
              <a:lnSpc>
                <a:spcPts val="4200"/>
              </a:lnSpc>
              <a:buFont typeface="Arial" panose="020B0604020202020204"/>
              <a:buChar char="•"/>
            </a:pPr>
            <a:r>
              <a:rPr lang="en-US" sz="300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Compresses high-dimensional data  into a smaller vector.</a:t>
            </a:r>
            <a:endParaRPr lang="en-US" sz="3000">
              <a:solidFill>
                <a:srgbClr val="000000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647700" lvl="1" indent="-323850" algn="l">
              <a:lnSpc>
                <a:spcPts val="4200"/>
              </a:lnSpc>
              <a:buFont typeface="Arial" panose="020B0604020202020204"/>
              <a:buChar char="•"/>
            </a:pPr>
            <a:r>
              <a:rPr lang="en-US" sz="300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 Captures the structure of the data (e.g., shape, color, texture for images).</a:t>
            </a:r>
            <a:endParaRPr lang="en-US" sz="3000">
              <a:solidFill>
                <a:srgbClr val="000000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647700" lvl="1" indent="-323850" algn="l">
              <a:lnSpc>
                <a:spcPts val="4200"/>
              </a:lnSpc>
              <a:buFont typeface="Arial" panose="020B0604020202020204"/>
              <a:buChar char="•"/>
            </a:pPr>
            <a:r>
              <a:rPr lang="en-US" sz="300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Data Manipulation: data interpolation, generation, and clustering.</a:t>
            </a:r>
            <a:endParaRPr lang="en-US" sz="3000">
              <a:solidFill>
                <a:srgbClr val="000000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17367864" y="1100865"/>
            <a:ext cx="399158" cy="63290"/>
            <a:chOff x="0" y="0"/>
            <a:chExt cx="105128" cy="1666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5128" cy="16669"/>
            </a:xfrm>
            <a:custGeom>
              <a:avLst/>
              <a:gdLst/>
              <a:ahLst/>
              <a:cxnLst/>
              <a:rect l="l" t="t" r="r" b="b"/>
              <a:pathLst>
                <a:path w="105128" h="16669">
                  <a:moveTo>
                    <a:pt x="0" y="0"/>
                  </a:moveTo>
                  <a:lnTo>
                    <a:pt x="105128" y="0"/>
                  </a:lnTo>
                  <a:lnTo>
                    <a:pt x="105128" y="16669"/>
                  </a:lnTo>
                  <a:lnTo>
                    <a:pt x="0" y="16669"/>
                  </a:lnTo>
                  <a:close/>
                </a:path>
              </a:pathLst>
            </a:custGeom>
            <a:gradFill rotWithShape="1">
              <a:gsLst>
                <a:gs pos="0">
                  <a:srgbClr val="006CCD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05128" cy="547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00"/>
                </a:lnSpc>
              </a:pPr>
            </a:p>
          </p:txBody>
        </p:sp>
      </p:grpSp>
      <p:grpSp>
        <p:nvGrpSpPr>
          <p:cNvPr id="6" name="Group 6"/>
          <p:cNvGrpSpPr/>
          <p:nvPr/>
        </p:nvGrpSpPr>
        <p:grpSpPr>
          <a:xfrm rot="0">
            <a:off x="17367864" y="1243254"/>
            <a:ext cx="399158" cy="63290"/>
            <a:chOff x="0" y="0"/>
            <a:chExt cx="105128" cy="1666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05128" cy="16669"/>
            </a:xfrm>
            <a:custGeom>
              <a:avLst/>
              <a:gdLst/>
              <a:ahLst/>
              <a:cxnLst/>
              <a:rect l="l" t="t" r="r" b="b"/>
              <a:pathLst>
                <a:path w="105128" h="16669">
                  <a:moveTo>
                    <a:pt x="0" y="0"/>
                  </a:moveTo>
                  <a:lnTo>
                    <a:pt x="105128" y="0"/>
                  </a:lnTo>
                  <a:lnTo>
                    <a:pt x="105128" y="16669"/>
                  </a:lnTo>
                  <a:lnTo>
                    <a:pt x="0" y="16669"/>
                  </a:lnTo>
                  <a:close/>
                </a:path>
              </a:pathLst>
            </a:custGeom>
            <a:gradFill rotWithShape="1">
              <a:gsLst>
                <a:gs pos="0">
                  <a:srgbClr val="006CCD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05128" cy="547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00"/>
                </a:lnSpc>
              </a:pPr>
            </a:p>
          </p:txBody>
        </p:sp>
      </p:grpSp>
      <p:sp>
        <p:nvSpPr>
          <p:cNvPr id="9" name="Freeform 9"/>
          <p:cNvSpPr/>
          <p:nvPr/>
        </p:nvSpPr>
        <p:spPr>
          <a:xfrm>
            <a:off x="17259300" y="9056569"/>
            <a:ext cx="403461" cy="403461"/>
          </a:xfrm>
          <a:custGeom>
            <a:avLst/>
            <a:gdLst/>
            <a:ahLst/>
            <a:cxnLst/>
            <a:rect l="l" t="t" r="r" b="b"/>
            <a:pathLst>
              <a:path w="403461" h="403461">
                <a:moveTo>
                  <a:pt x="0" y="0"/>
                </a:moveTo>
                <a:lnTo>
                  <a:pt x="403461" y="0"/>
                </a:lnTo>
                <a:lnTo>
                  <a:pt x="403461" y="403462"/>
                </a:lnTo>
                <a:lnTo>
                  <a:pt x="0" y="4034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AutoShape 10"/>
          <p:cNvSpPr/>
          <p:nvPr/>
        </p:nvSpPr>
        <p:spPr>
          <a:xfrm>
            <a:off x="-550598" y="1717649"/>
            <a:ext cx="19996945" cy="0"/>
          </a:xfrm>
          <a:prstGeom prst="line">
            <a:avLst/>
          </a:prstGeom>
          <a:ln w="38100" cap="flat">
            <a:gradFill>
              <a:gsLst>
                <a:gs pos="0">
                  <a:srgbClr val="006CCD">
                    <a:alpha val="0"/>
                  </a:srgbClr>
                </a:gs>
                <a:gs pos="50000">
                  <a:srgbClr val="3E67C8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</p:sp>
      <p:sp>
        <p:nvSpPr>
          <p:cNvPr id="11" name="Freeform 11"/>
          <p:cNvSpPr/>
          <p:nvPr/>
        </p:nvSpPr>
        <p:spPr>
          <a:xfrm>
            <a:off x="552801" y="147894"/>
            <a:ext cx="2616259" cy="1569755"/>
          </a:xfrm>
          <a:custGeom>
            <a:avLst/>
            <a:gdLst/>
            <a:ahLst/>
            <a:cxnLst/>
            <a:rect l="l" t="t" r="r" b="b"/>
            <a:pathLst>
              <a:path w="2616259" h="1569755">
                <a:moveTo>
                  <a:pt x="0" y="0"/>
                </a:moveTo>
                <a:lnTo>
                  <a:pt x="2616259" y="0"/>
                </a:lnTo>
                <a:lnTo>
                  <a:pt x="2616259" y="1569755"/>
                </a:lnTo>
                <a:lnTo>
                  <a:pt x="0" y="156975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12" name="Group 12"/>
          <p:cNvGrpSpPr/>
          <p:nvPr/>
        </p:nvGrpSpPr>
        <p:grpSpPr>
          <a:xfrm rot="0">
            <a:off x="1028700" y="3729574"/>
            <a:ext cx="6667460" cy="778045"/>
            <a:chOff x="0" y="0"/>
            <a:chExt cx="1355724" cy="15820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355724" cy="158203"/>
            </a:xfrm>
            <a:custGeom>
              <a:avLst/>
              <a:gdLst/>
              <a:ahLst/>
              <a:cxnLst/>
              <a:rect l="l" t="t" r="r" b="b"/>
              <a:pathLst>
                <a:path w="1355724" h="158203">
                  <a:moveTo>
                    <a:pt x="0" y="0"/>
                  </a:moveTo>
                  <a:lnTo>
                    <a:pt x="1355724" y="0"/>
                  </a:lnTo>
                  <a:lnTo>
                    <a:pt x="1355724" y="158203"/>
                  </a:lnTo>
                  <a:lnTo>
                    <a:pt x="0" y="158203"/>
                  </a:lnTo>
                  <a:close/>
                </a:path>
              </a:pathLst>
            </a:custGeom>
            <a:gradFill rotWithShape="1">
              <a:gsLst>
                <a:gs pos="0">
                  <a:srgbClr val="006CCD">
                    <a:alpha val="100000"/>
                  </a:srgbClr>
                </a:gs>
                <a:gs pos="100000">
                  <a:srgbClr val="BF5EA4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1355724" cy="196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00"/>
                </a:lnSpc>
              </a:pPr>
            </a:p>
          </p:txBody>
        </p:sp>
      </p:grpSp>
      <p:sp>
        <p:nvSpPr>
          <p:cNvPr id="15" name="Freeform 15"/>
          <p:cNvSpPr/>
          <p:nvPr/>
        </p:nvSpPr>
        <p:spPr>
          <a:xfrm>
            <a:off x="9144000" y="3529007"/>
            <a:ext cx="8681553" cy="6757993"/>
          </a:xfrm>
          <a:custGeom>
            <a:avLst/>
            <a:gdLst/>
            <a:ahLst/>
            <a:cxnLst/>
            <a:rect l="l" t="t" r="r" b="b"/>
            <a:pathLst>
              <a:path w="8681553" h="6757993">
                <a:moveTo>
                  <a:pt x="0" y="0"/>
                </a:moveTo>
                <a:lnTo>
                  <a:pt x="8681553" y="0"/>
                </a:lnTo>
                <a:lnTo>
                  <a:pt x="8681553" y="6757993"/>
                </a:lnTo>
                <a:lnTo>
                  <a:pt x="0" y="675799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957214" y="2118252"/>
            <a:ext cx="9395423" cy="982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30"/>
              </a:lnSpc>
            </a:pPr>
            <a:r>
              <a:rPr lang="en-US" sz="8010" b="1">
                <a:solidFill>
                  <a:srgbClr val="3E67C8"/>
                </a:solidFill>
                <a:latin typeface="Montserrat Ultra-Bold" panose="00000900000000000000"/>
                <a:ea typeface="Montserrat Ultra-Bold" panose="00000900000000000000"/>
                <a:cs typeface="Montserrat Ultra-Bold" panose="00000900000000000000"/>
                <a:sym typeface="Montserrat Ultra-Bold" panose="00000900000000000000"/>
              </a:rPr>
              <a:t>The Foundations</a:t>
            </a:r>
            <a:r>
              <a:rPr lang="en-US" sz="8010" b="1">
                <a:solidFill>
                  <a:srgbClr val="3E67C8"/>
                </a:solidFill>
                <a:latin typeface="Montserrat Ultra-Bold" panose="00000900000000000000"/>
                <a:ea typeface="Montserrat Ultra-Bold" panose="00000900000000000000"/>
                <a:cs typeface="Montserrat Ultra-Bold" panose="00000900000000000000"/>
                <a:sym typeface="Montserrat Ultra-Bold" panose="00000900000000000000"/>
              </a:rPr>
              <a:t> </a:t>
            </a:r>
            <a:endParaRPr lang="en-US" sz="8010" b="1">
              <a:solidFill>
                <a:srgbClr val="3E67C8"/>
              </a:solidFill>
              <a:latin typeface="Montserrat Ultra-Bold" panose="00000900000000000000"/>
              <a:ea typeface="Montserrat Ultra-Bold" panose="00000900000000000000"/>
              <a:cs typeface="Montserrat Ultra-Bold" panose="00000900000000000000"/>
              <a:sym typeface="Montserrat Ultra-Bold" panose="00000900000000000000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6815018" y="2916856"/>
            <a:ext cx="10847743" cy="8127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885"/>
              </a:lnSpc>
            </a:pPr>
            <a:r>
              <a:rPr lang="en-US" sz="6610">
                <a:solidFill>
                  <a:srgbClr val="3E67C8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Latent Space</a:t>
            </a:r>
            <a:endParaRPr lang="en-US" sz="6610">
              <a:solidFill>
                <a:srgbClr val="3E67C8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334920" y="3862265"/>
            <a:ext cx="6361240" cy="503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80"/>
              </a:lnSpc>
            </a:pPr>
            <a:r>
              <a:rPr lang="en-US" sz="3240" b="1">
                <a:solidFill>
                  <a:srgbClr val="FFFFFF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Latent space representation </a:t>
            </a:r>
            <a:endParaRPr lang="en-US" sz="3240" b="1">
              <a:solidFill>
                <a:srgbClr val="FFFFFF"/>
              </a:solidFill>
              <a:latin typeface="Montserrat Bold" panose="00000800000000000000"/>
              <a:ea typeface="Montserrat Bold" panose="00000800000000000000"/>
              <a:cs typeface="Montserrat Bold" panose="00000800000000000000"/>
              <a:sym typeface="Montserrat Bold" panose="00000800000000000000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629001" y="5172075"/>
            <a:ext cx="8613093" cy="427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l">
              <a:lnSpc>
                <a:spcPts val="4200"/>
              </a:lnSpc>
              <a:buFont typeface="Arial" panose="020B0604020202020204"/>
              <a:buChar char="•"/>
            </a:pPr>
            <a:r>
              <a:rPr lang="en-US" sz="3000" b="1">
                <a:solidFill>
                  <a:srgbClr val="000000"/>
                </a:solidFill>
                <a:latin typeface="Poppins Medium" panose="00000600000000000000"/>
                <a:ea typeface="Poppins Medium" panose="00000600000000000000"/>
                <a:cs typeface="Poppins Medium" panose="00000600000000000000"/>
                <a:sym typeface="Poppins Medium" panose="00000600000000000000"/>
              </a:rPr>
              <a:t>Similar digits (e.g., 1 and 7, 8 and 9) are close to each other,  the latent space encodes shared features.</a:t>
            </a:r>
            <a:endParaRPr lang="en-US" sz="3000" b="1">
              <a:solidFill>
                <a:srgbClr val="000000"/>
              </a:solidFill>
              <a:latin typeface="Poppins Medium" panose="00000600000000000000"/>
              <a:ea typeface="Poppins Medium" panose="00000600000000000000"/>
              <a:cs typeface="Poppins Medium" panose="00000600000000000000"/>
              <a:sym typeface="Poppins Medium" panose="00000600000000000000"/>
            </a:endParaRPr>
          </a:p>
          <a:p>
            <a:pPr algn="l">
              <a:lnSpc>
                <a:spcPts val="4200"/>
              </a:lnSpc>
            </a:pPr>
          </a:p>
          <a:p>
            <a:pPr marL="647700" lvl="1" indent="-323850" algn="l">
              <a:lnSpc>
                <a:spcPts val="4200"/>
              </a:lnSpc>
              <a:spcBef>
                <a:spcPct val="0"/>
              </a:spcBef>
              <a:buFont typeface="Arial" panose="020B0604020202020204"/>
              <a:buChar char="•"/>
            </a:pPr>
            <a:r>
              <a:rPr lang="en-US" sz="3000" b="1">
                <a:solidFill>
                  <a:srgbClr val="000000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Overlapping clusters (e.g., 4 and 9) indicate that the model might struggle to differentiate those digits.</a:t>
            </a:r>
            <a:endParaRPr lang="en-US" sz="3000" b="1">
              <a:solidFill>
                <a:srgbClr val="000000"/>
              </a:solidFill>
              <a:latin typeface="Poppins Bold" panose="00000800000000000000"/>
              <a:ea typeface="Poppins Bold" panose="00000800000000000000"/>
              <a:cs typeface="Poppins Bold" panose="00000800000000000000"/>
              <a:sym typeface="Poppins Bold" panose="00000800000000000000"/>
            </a:endParaRPr>
          </a:p>
          <a:p>
            <a:pPr algn="l">
              <a:lnSpc>
                <a:spcPts val="420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19106</Words>
  <Application>WPS Presentation</Application>
  <PresentationFormat>On-screen Show (4:3)</PresentationFormat>
  <Paragraphs>798</Paragraphs>
  <Slides>69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69</vt:i4>
      </vt:variant>
    </vt:vector>
  </HeadingPairs>
  <TitlesOfParts>
    <vt:vector size="86" baseType="lpstr">
      <vt:lpstr>Arial</vt:lpstr>
      <vt:lpstr>SimSun</vt:lpstr>
      <vt:lpstr>Wingdings</vt:lpstr>
      <vt:lpstr>Montserrat Ultra-Bold</vt:lpstr>
      <vt:lpstr>Montserrat Medium</vt:lpstr>
      <vt:lpstr>Poppins Medium</vt:lpstr>
      <vt:lpstr>Poppins</vt:lpstr>
      <vt:lpstr>Open Sans</vt:lpstr>
      <vt:lpstr>Open Sans Bold</vt:lpstr>
      <vt:lpstr>Arial</vt:lpstr>
      <vt:lpstr>Montserrat Bold</vt:lpstr>
      <vt:lpstr>Montserrat</vt:lpstr>
      <vt:lpstr>Poppins Bold</vt:lpstr>
      <vt:lpstr>Microsoft YaHei</vt:lpstr>
      <vt:lpstr>Arial Unicode MS</vt:lpstr>
      <vt:lpstr>Calibri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diffusion models</dc:title>
  <dc:creator/>
  <cp:lastModifiedBy>hind amg</cp:lastModifiedBy>
  <cp:revision>3</cp:revision>
  <dcterms:created xsi:type="dcterms:W3CDTF">2006-08-16T00:00:00Z</dcterms:created>
  <dcterms:modified xsi:type="dcterms:W3CDTF">2025-02-16T14:41:50Z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60301EF6BC6E4C8D9843F5BD66CF3AC5_12</vt:lpwstr>
  </property>
  <property fmtid="{D5CDD505-2E9C-101B-9397-08002B2CF9AE}" pid="3" name="KSOProductBuildVer">
    <vt:lpwstr>1033-12.2.0.19805</vt:lpwstr>
  </property>
</Properties>
</file>